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9" r:id="rId2"/>
  </p:sldMasterIdLst>
  <p:notesMasterIdLst>
    <p:notesMasterId r:id="rId20"/>
  </p:notesMasterIdLst>
  <p:handoutMasterIdLst>
    <p:handoutMasterId r:id="rId21"/>
  </p:handoutMasterIdLst>
  <p:sldIdLst>
    <p:sldId id="261" r:id="rId3"/>
    <p:sldId id="345" r:id="rId4"/>
    <p:sldId id="291" r:id="rId5"/>
    <p:sldId id="292" r:id="rId6"/>
    <p:sldId id="293" r:id="rId7"/>
    <p:sldId id="339" r:id="rId8"/>
    <p:sldId id="297" r:id="rId9"/>
    <p:sldId id="334" r:id="rId10"/>
    <p:sldId id="312" r:id="rId11"/>
    <p:sldId id="326" r:id="rId12"/>
    <p:sldId id="301" r:id="rId13"/>
    <p:sldId id="316" r:id="rId14"/>
    <p:sldId id="338" r:id="rId15"/>
    <p:sldId id="320" r:id="rId16"/>
    <p:sldId id="344" r:id="rId17"/>
    <p:sldId id="346" r:id="rId18"/>
    <p:sldId id="309" r:id="rId19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ngford, Lauren" initials="LL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2E4"/>
    <a:srgbClr val="006086"/>
    <a:srgbClr val="F6EEDA"/>
    <a:srgbClr val="BDEBFF"/>
    <a:srgbClr val="2FBFFF"/>
    <a:srgbClr val="57CBFF"/>
    <a:srgbClr val="F4EBD4"/>
    <a:srgbClr val="F6EDD6"/>
    <a:srgbClr val="F5ECD7"/>
    <a:srgbClr val="D8E8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86325" autoAdjust="0"/>
  </p:normalViewPr>
  <p:slideViewPr>
    <p:cSldViewPr snapToGrid="0" showGuides="1">
      <p:cViewPr>
        <p:scale>
          <a:sx n="60" d="100"/>
          <a:sy n="60" d="100"/>
        </p:scale>
        <p:origin x="-1338" y="-732"/>
      </p:cViewPr>
      <p:guideLst>
        <p:guide orient="horz" pos="834"/>
        <p:guide orient="horz" pos="691"/>
        <p:guide orient="horz" pos="979"/>
        <p:guide orient="horz" pos="1124"/>
        <p:guide orient="horz" pos="4025"/>
        <p:guide orient="horz" pos="487"/>
        <p:guide orient="horz" pos="1411"/>
        <p:guide orient="horz" pos="1265"/>
        <p:guide orient="horz" pos="1557"/>
        <p:guide pos="288"/>
        <p:guide pos="5472"/>
        <p:guide pos="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4196"/>
    </p:cViewPr>
  </p:sorterViewPr>
  <p:notesViewPr>
    <p:cSldViewPr snapToGrid="0" showGuides="1">
      <p:cViewPr varScale="1">
        <p:scale>
          <a:sx n="80" d="100"/>
          <a:sy n="80" d="100"/>
        </p:scale>
        <p:origin x="-2004" y="-90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1124" y="124256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8257" y="124256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5FCD84DF-3D5E-447C-9017-6081511AD754}" type="datetimeFigureOut">
              <a:rPr lang="en-US" sz="1100" smtClean="0">
                <a:latin typeface="Arial" pitchFamily="34" charset="0"/>
                <a:cs typeface="Arial" pitchFamily="34" charset="0"/>
              </a:rPr>
              <a:pPr/>
              <a:t>10/20/2017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8892" y="8719962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0488" y="8719962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4BBBD9DB-8FEE-4657-AB47-5860687FEFB0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365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1124" y="12457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8257" y="12457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B53EE49-5E2F-4CCD-A6EC-E4A5F806204B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536575"/>
            <a:ext cx="5572125" cy="4179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926075"/>
            <a:ext cx="5547360" cy="3587476"/>
          </a:xfrm>
          <a:prstGeom prst="rect">
            <a:avLst/>
          </a:prstGeom>
          <a:ln>
            <a:noFill/>
          </a:ln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5"/>
            <a:r>
              <a:rPr lang="en-US" dirty="0" smtClean="0"/>
              <a:t>Second level</a:t>
            </a:r>
          </a:p>
          <a:p>
            <a:pPr lvl="6"/>
            <a:r>
              <a:rPr lang="en-US" dirty="0" smtClean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1124" y="871996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8257" y="871996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78C9D3E-BC22-4B65-B6EC-1512CE9E44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1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4625" indent="-174625" algn="l" defTabSz="914400" rtl="0" eaLnBrk="1" latinLnBrk="0" hangingPunct="1">
      <a:spcBef>
        <a:spcPts val="1200"/>
      </a:spcBef>
      <a:buFont typeface="Arial" pitchFamily="34" charset="0"/>
      <a:buChar char="•"/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74625" indent="-174625" algn="l" defTabSz="914400" rtl="0" eaLnBrk="1" latinLnBrk="0" hangingPunct="1">
      <a:buFont typeface="Arial" pitchFamily="34" charset="0"/>
      <a:buNone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400050" indent="-225425" algn="l" defTabSz="914400" rtl="0" eaLnBrk="1" latinLnBrk="0" hangingPunct="1">
      <a:spcBef>
        <a:spcPts val="600"/>
      </a:spcBef>
      <a:buFont typeface="Calibri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576263" indent="-176213" algn="l" defTabSz="914400" rtl="0" eaLnBrk="1" latinLnBrk="0" hangingPunct="1">
      <a:spcBef>
        <a:spcPts val="600"/>
      </a:spcBef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85800"/>
            <a:ext cx="4603750" cy="34544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0267" y="4332502"/>
            <a:ext cx="5647480" cy="420824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00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90563"/>
            <a:ext cx="4618038" cy="346392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560" y="4386258"/>
            <a:ext cx="5085080" cy="415606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988" tIns="46493" rIns="92988" bIns="46493"/>
          <a:lstStyle/>
          <a:p>
            <a:pPr marL="0" indent="0">
              <a:spcBef>
                <a:spcPct val="60000"/>
              </a:spcBef>
              <a:buClr>
                <a:srgbClr val="0091CA"/>
              </a:buClr>
              <a:buNone/>
            </a:pPr>
            <a:endParaRPr lang="en-US" sz="1000" u="none" strike="noStrik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85800"/>
            <a:ext cx="4603750" cy="34544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0267" y="4332502"/>
            <a:ext cx="5647480" cy="420824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endParaRPr lang="en-US" sz="1000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9728" y="4424099"/>
            <a:ext cx="5547360" cy="415449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165219"/>
            <a:ext cx="5547360" cy="437553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000" u="none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574" y="4386260"/>
            <a:ext cx="5547360" cy="415449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sz="100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1038"/>
            <a:ext cx="4641850" cy="3481387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6938" y="4389412"/>
            <a:ext cx="4576251" cy="416237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81" tIns="45740" rIns="91481" bIns="45740"/>
          <a:lstStyle/>
          <a:p>
            <a:pPr marL="0" indent="0">
              <a:buNone/>
            </a:pPr>
            <a:endParaRPr lang="en-US" sz="1000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AD9B80-3D9B-4FA4-91DE-8BD6CE5F8482}" type="slidenum">
              <a:rPr lang="en-US" smtClean="0">
                <a:latin typeface="Arial" pitchFamily="34" charset="0"/>
              </a:rPr>
              <a:pPr/>
              <a:t>2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sz="1000" strike="noStrik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85800"/>
            <a:ext cx="4603750" cy="3454400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560" y="4356303"/>
            <a:ext cx="5085080" cy="421124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988" tIns="46493" rIns="92988" bIns="46493"/>
          <a:lstStyle/>
          <a:p>
            <a:pPr eaLnBrk="1" hangingPunct="1"/>
            <a:endParaRPr lang="en-US" strike="noStrike" dirty="0" smtClean="0"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60"/>
            <a:ext cx="5547360" cy="415449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endParaRPr lang="en-US" sz="1000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85800"/>
            <a:ext cx="4603750" cy="34544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560" y="4356303"/>
            <a:ext cx="5085080" cy="421124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988" tIns="46493" rIns="92988" bIns="46493"/>
          <a:lstStyle/>
          <a:p>
            <a:pPr>
              <a:spcBef>
                <a:spcPts val="0"/>
              </a:spcBef>
              <a:buNone/>
            </a:pPr>
            <a:endParaRPr lang="en-US" sz="1000" strike="noStrik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85800"/>
            <a:ext cx="4603750" cy="3454400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560" y="4356303"/>
            <a:ext cx="5085080" cy="421124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988" tIns="46493" rIns="92988" bIns="46493">
            <a:normAutofit/>
          </a:bodyPr>
          <a:lstStyle/>
          <a:p>
            <a:pPr marL="0" indent="0" eaLnBrk="1" hangingPunct="1">
              <a:buNone/>
            </a:pPr>
            <a:endParaRPr lang="en-US" sz="1000" strike="noStrik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60"/>
            <a:ext cx="5547360" cy="415449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sz="1000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142079"/>
            <a:ext cx="5547360" cy="439867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lnSpc>
                <a:spcPct val="95000"/>
              </a:lnSpc>
              <a:spcBef>
                <a:spcPts val="0"/>
              </a:spcBef>
              <a:buClr>
                <a:srgbClr val="0091CA"/>
              </a:buClr>
              <a:buNone/>
            </a:pPr>
            <a:endParaRPr lang="en-US" sz="1000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90563"/>
            <a:ext cx="4618038" cy="346392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560" y="4386258"/>
            <a:ext cx="5085080" cy="415606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988" tIns="46493" rIns="92988" bIns="46493"/>
          <a:lstStyle/>
          <a:p>
            <a:pPr marL="0" indent="0" eaLnBrk="1" hangingPunct="1">
              <a:spcBef>
                <a:spcPct val="60000"/>
              </a:spcBef>
              <a:buClr>
                <a:srgbClr val="0091CA"/>
              </a:buClr>
              <a:buNone/>
            </a:pPr>
            <a:endParaRPr lang="en-US" sz="1000" u="none" strike="noStrik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: Conserv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white">
          <a:xfrm>
            <a:off x="0" y="0"/>
            <a:ext cx="9144000" cy="4267200"/>
          </a:xfrm>
          <a:prstGeom prst="rect">
            <a:avLst/>
          </a:prstGeom>
          <a:gradFill flip="none" rotWithShape="1">
            <a:gsLst>
              <a:gs pos="0">
                <a:srgbClr val="0085CA">
                  <a:shade val="30000"/>
                  <a:satMod val="115000"/>
                </a:srgbClr>
              </a:gs>
              <a:gs pos="29000">
                <a:srgbClr val="0085CA">
                  <a:shade val="67500"/>
                  <a:satMod val="115000"/>
                </a:srgbClr>
              </a:gs>
              <a:gs pos="61000">
                <a:srgbClr val="0085CA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ltGray">
          <a:xfrm>
            <a:off x="0" y="4343400"/>
            <a:ext cx="9144000" cy="2514600"/>
          </a:xfrm>
          <a:prstGeom prst="rect">
            <a:avLst/>
          </a:prstGeom>
          <a:solidFill>
            <a:srgbClr val="B9D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457450" y="6400800"/>
            <a:ext cx="4970913" cy="369332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Blue Cross Blue Shield Association is an association of independent Blue Cross and Blue Shield companies.</a:t>
            </a:r>
          </a:p>
          <a:p>
            <a:endParaRPr lang="en-US" sz="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3210" y="769072"/>
            <a:ext cx="6233590" cy="1470892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lnSpc>
                <a:spcPct val="100000"/>
              </a:lnSpc>
              <a:defRPr sz="40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66974" y="2468547"/>
            <a:ext cx="6219826" cy="505766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marL="0" indent="0" algn="l">
              <a:buNone/>
              <a:defRPr sz="1600" b="1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466975" y="2983842"/>
            <a:ext cx="6219825" cy="372312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457450" y="3447355"/>
            <a:ext cx="6229350" cy="50165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Speaker Name/Title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600" y="5061001"/>
            <a:ext cx="2654489" cy="8755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3977"/>
            <a:ext cx="7454900" cy="915986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6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564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16363"/>
          </a:xfrm>
          <a:prstGeom prst="rect">
            <a:avLst/>
          </a:prstGeom>
        </p:spPr>
        <p:txBody>
          <a:bodyPr lIns="0" tIns="0" bIns="0">
            <a:noAutofit/>
          </a:bodyPr>
          <a:lstStyle>
            <a:lvl1pPr marL="227013" indent="-227013">
              <a:spcBef>
                <a:spcPts val="1800"/>
              </a:spcBef>
              <a:buClr>
                <a:srgbClr val="417191"/>
              </a:buClr>
              <a:defRPr sz="200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800"/>
              </a:spcBef>
              <a:buClr>
                <a:srgbClr val="417191"/>
              </a:buClr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buClr>
                <a:srgbClr val="417191"/>
              </a:buClr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Clr>
                <a:srgbClr val="417191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Clr>
                <a:srgbClr val="417191"/>
              </a:buClr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95400"/>
            <a:ext cx="8229600" cy="6858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spcBef>
                <a:spcPts val="0"/>
              </a:spcBef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551628"/>
            <a:ext cx="457200" cy="245097"/>
          </a:xfrm>
          <a:prstGeom prst="rect">
            <a:avLst/>
          </a:prstGeom>
        </p:spPr>
        <p:txBody>
          <a:bodyPr rIns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577B0CA-740C-471E-8E5F-C22F8078A3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81182"/>
          </a:xfrm>
          <a:prstGeom prst="rect">
            <a:avLst/>
          </a:prstGeom>
        </p:spPr>
        <p:txBody>
          <a:bodyPr lIns="0" tIns="0">
            <a:noAutofit/>
          </a:bodyPr>
          <a:lstStyle>
            <a:lvl1pPr algn="l">
              <a:lnSpc>
                <a:spcPts val="3000"/>
              </a:lnSpc>
              <a:defRPr sz="3200" b="1">
                <a:solidFill>
                  <a:srgbClr val="0F4A77"/>
                </a:solidFill>
                <a:latin typeface="+mj-lt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776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rgbClr val="D8E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52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rgbClr val="F6E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6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195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14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4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085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Full Page Photo/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871003" y="3715601"/>
            <a:ext cx="5627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 FULL PAGE PHOTO OR VIDEO</a:t>
            </a:r>
            <a:endParaRPr lang="en-US" cap="all" baseline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0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689848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 and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557338"/>
            <a:ext cx="8229600" cy="4572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45966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96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557338"/>
            <a:ext cx="8229600" cy="4572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2014539"/>
            <a:ext cx="8229600" cy="4375150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45966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1784351"/>
            <a:ext cx="8229600" cy="4605338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689848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flipH="1">
            <a:off x="1231900" y="3366767"/>
            <a:ext cx="2425700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all" baseline="0" dirty="0">
                <a:solidFill>
                  <a:srgbClr val="0F4A77"/>
                </a:solidFill>
                <a:latin typeface="Arial Black" pitchFamily="34" charset="0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Right Arrow 5"/>
          <p:cNvSpPr/>
          <p:nvPr userDrawn="1"/>
        </p:nvSpPr>
        <p:spPr>
          <a:xfrm>
            <a:off x="3315688" y="2037574"/>
            <a:ext cx="637344" cy="2984598"/>
          </a:xfrm>
          <a:prstGeom prst="rightArrow">
            <a:avLst>
              <a:gd name="adj1" fmla="val 0"/>
              <a:gd name="adj2" fmla="val 0"/>
            </a:avLst>
          </a:prstGeom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1"/>
          </p:nvPr>
        </p:nvSpPr>
        <p:spPr>
          <a:xfrm>
            <a:off x="4121834" y="2037574"/>
            <a:ext cx="4564965" cy="2984598"/>
          </a:xfrm>
          <a:prstGeom prst="rect">
            <a:avLst/>
          </a:prstGeom>
        </p:spPr>
        <p:txBody>
          <a:bodyPr lIns="0" tIns="0" anchor="ctr" anchorCtr="0"/>
          <a:lstStyle>
            <a:lvl1pPr>
              <a:spcBef>
                <a:spcPts val="18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220663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654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1231900" y="2465387"/>
            <a:ext cx="7454900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8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2388"/>
            <a:ext cx="7454900" cy="917575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6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 and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3975"/>
            <a:ext cx="7454900" cy="901603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1"/>
          </p:nvPr>
        </p:nvSpPr>
        <p:spPr>
          <a:xfrm>
            <a:off x="5022167" y="2465387"/>
            <a:ext cx="3411415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682625" indent="0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None/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4"/>
          </p:nvPr>
        </p:nvSpPr>
        <p:spPr>
          <a:xfrm>
            <a:off x="1231900" y="2465387"/>
            <a:ext cx="3466709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7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0" y="-1338"/>
            <a:ext cx="9144000" cy="774451"/>
          </a:xfrm>
          <a:prstGeom prst="rect">
            <a:avLst/>
          </a:prstGeom>
          <a:solidFill>
            <a:srgbClr val="D3E3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7640096" y="499408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008"/>
            <a:ext cx="1846800" cy="350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704" r:id="rId3"/>
    <p:sldLayoutId id="2147483660" r:id="rId4"/>
    <p:sldLayoutId id="2147483650" r:id="rId5"/>
    <p:sldLayoutId id="2147483674" r:id="rId6"/>
    <p:sldLayoutId id="2147483698" r:id="rId7"/>
    <p:sldLayoutId id="2147483675" r:id="rId8"/>
    <p:sldLayoutId id="2147483696" r:id="rId9"/>
    <p:sldLayoutId id="2147483695" r:id="rId10"/>
    <p:sldLayoutId id="2147483697" r:id="rId11"/>
    <p:sldLayoutId id="2147483706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kern="1200" dirty="0" smtClean="0">
          <a:solidFill>
            <a:srgbClr val="0F4A77"/>
          </a:solidFill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143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01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87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40096" y="499408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008"/>
            <a:ext cx="1846800" cy="35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9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92" r:id="rId2"/>
    <p:sldLayoutId id="2147483693" r:id="rId3"/>
    <p:sldLayoutId id="2147483694" r:id="rId4"/>
    <p:sldLayoutId id="2147483691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blueweb.bcbs.com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bluewebportal.bcbs.com/programs/bluecard/associated-programs/-/asset_publisher/72ODijbfJNDi/content/ma-ppo-hmo-employer-group-waiver-guidance" TargetMode="External"/><Relationship Id="rId4" Type="http://schemas.openxmlformats.org/officeDocument/2006/relationships/hyperlink" Target="http://bluewebportal.bcbs.com/programs/bluecard/associated-programs/medicare-advantag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7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dirty="0" smtClean="0"/>
              <a:t>Introduction to Medicare Advantage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6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Inter-Plan Programs Training Modules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Confidential-For Plan Use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0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92985"/>
            <a:ext cx="8229600" cy="681182"/>
          </a:xfrm>
          <a:prstGeom prst="rect">
            <a:avLst/>
          </a:prstGeom>
        </p:spPr>
        <p:txBody>
          <a:bodyPr lIns="0" tIns="0">
            <a:noAutofit/>
          </a:bodyPr>
          <a:lstStyle/>
          <a:p>
            <a:r>
              <a:rPr lang="en-US" sz="2400" dirty="0" smtClean="0"/>
              <a:t>Medicare Advantage </a:t>
            </a:r>
            <a:br>
              <a:rPr lang="en-US" sz="2400" dirty="0" smtClean="0"/>
            </a:br>
            <a:r>
              <a:rPr lang="en-US" sz="1800" i="1" dirty="0" smtClean="0"/>
              <a:t>PPO Network Sharing</a:t>
            </a:r>
          </a:p>
        </p:txBody>
      </p:sp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457200" y="3177851"/>
            <a:ext cx="8121650" cy="3276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33363" indent="-233363" eaLnBrk="0" hangingPunct="0">
              <a:lnSpc>
                <a:spcPct val="95000"/>
              </a:lnSpc>
              <a:spcBef>
                <a:spcPct val="8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b="0" dirty="0">
                <a:latin typeface="Arial" pitchFamily="34" charset="0"/>
                <a:cs typeface="Arial" pitchFamily="34" charset="0"/>
              </a:rPr>
              <a:t>MA PPO providers receive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negotiated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rates, according to their contracts with the local Plan.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rate may be equal to, higher than, or less than the Medicare allowed amount.</a:t>
            </a:r>
          </a:p>
          <a:p>
            <a:pPr marL="233363" indent="-233363" eaLnBrk="0" hangingPunct="0">
              <a:lnSpc>
                <a:spcPct val="95000"/>
              </a:lnSpc>
              <a:spcBef>
                <a:spcPct val="8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b="0" dirty="0">
                <a:latin typeface="Arial" pitchFamily="34" charset="0"/>
                <a:cs typeface="Arial" pitchFamily="34" charset="0"/>
              </a:rPr>
              <a:t>MA PPO members have in-network cost sharing when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serviced by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a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Par/Host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Plan’s MA PPO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provider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233363" indent="-233363" eaLnBrk="0" hangingPunct="0">
              <a:lnSpc>
                <a:spcPct val="95000"/>
              </a:lnSpc>
              <a:spcBef>
                <a:spcPct val="8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embers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can locate providers in their service area by accessing the National Doctor and Hospital Finder. </a:t>
            </a:r>
            <a:endParaRPr lang="en-US" b="0" strike="sngStrik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72956" y="1600200"/>
            <a:ext cx="8734567" cy="1376265"/>
          </a:xfrm>
          <a:prstGeom prst="roundRect">
            <a:avLst>
              <a:gd name="adj" fmla="val 9536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182880" tIns="0" anchor="ctr" anchorCtr="0"/>
          <a:lstStyle/>
          <a:p>
            <a:pPr eaLnBrk="0" hangingPunct="0">
              <a:lnSpc>
                <a:spcPts val="24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dirty="0" smtClean="0">
                <a:latin typeface="Arial" pitchFamily="34" charset="0"/>
                <a:ea typeface="ヒラギノ角ゴ Pro W3"/>
                <a:cs typeface="Arial" pitchFamily="34" charset="0"/>
              </a:rPr>
              <a:t>Medicare Advantage PPO (MA PPO) Network Sharing is an inter-Plan arrangement under which the Control/Home Plan’s MA PPO members receive in-network benefits when services are provided by the Par/Host Plan’s contracting MA PPO provider.</a:t>
            </a:r>
            <a:endParaRPr lang="en-US" dirty="0"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8734" y="5953602"/>
            <a:ext cx="8000115" cy="523220"/>
          </a:xfrm>
          <a:prstGeom prst="rect">
            <a:avLst/>
          </a:prstGeom>
          <a:solidFill>
            <a:srgbClr val="F8F2E4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All Medicare Advantage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PPO 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Plans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must participate 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in Medicare Advantage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PPO 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Network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Sharing.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064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AutoShape 6"/>
          <p:cNvSpPr>
            <a:spLocks noChangeArrowheads="1"/>
          </p:cNvSpPr>
          <p:nvPr/>
        </p:nvSpPr>
        <p:spPr bwMode="auto">
          <a:xfrm>
            <a:off x="457201" y="2555390"/>
            <a:ext cx="1476533" cy="812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Provider</a:t>
            </a:r>
          </a:p>
        </p:txBody>
      </p:sp>
      <p:sp>
        <p:nvSpPr>
          <p:cNvPr id="29702" name="AutoShape 7"/>
          <p:cNvSpPr>
            <a:spLocks noChangeArrowheads="1"/>
          </p:cNvSpPr>
          <p:nvPr/>
        </p:nvSpPr>
        <p:spPr bwMode="auto">
          <a:xfrm>
            <a:off x="457201" y="4532013"/>
            <a:ext cx="1476534" cy="812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Host Plan</a:t>
            </a:r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>
            <a:off x="600234" y="4230558"/>
            <a:ext cx="8272304" cy="0"/>
          </a:xfrm>
          <a:prstGeom prst="line">
            <a:avLst/>
          </a:prstGeom>
          <a:noFill/>
          <a:ln w="15875">
            <a:solidFill>
              <a:srgbClr val="B2B2B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Rectangle 14"/>
          <p:cNvSpPr>
            <a:spLocks noChangeArrowheads="1"/>
          </p:cNvSpPr>
          <p:nvPr/>
        </p:nvSpPr>
        <p:spPr bwMode="auto">
          <a:xfrm>
            <a:off x="2127404" y="2554568"/>
            <a:ext cx="3354388" cy="1717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/>
          <a:lstStyle/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Provider is contracted to render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services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to local and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out-of-area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MA PPO members.</a:t>
            </a:r>
          </a:p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rovider is </a:t>
            </a:r>
            <a:r>
              <a:rPr lang="en-US" sz="1400" b="0" dirty="0">
                <a:latin typeface="Arial" pitchFamily="34" charset="0"/>
                <a:cs typeface="Arial" pitchFamily="34" charset="0"/>
              </a:rPr>
              <a:t>paid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at the MA </a:t>
            </a:r>
            <a:r>
              <a:rPr lang="en-US" sz="1400" b="0" dirty="0">
                <a:latin typeface="Arial" pitchFamily="34" charset="0"/>
                <a:cs typeface="Arial" pitchFamily="34" charset="0"/>
              </a:rPr>
              <a:t>PPO contracted rate, per the contract with the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Par/Host </a:t>
            </a:r>
            <a:r>
              <a:rPr lang="en-US" sz="1400" b="0" dirty="0">
                <a:latin typeface="Arial" pitchFamily="34" charset="0"/>
                <a:cs typeface="Arial" pitchFamily="34" charset="0"/>
              </a:rPr>
              <a:t>Plan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9710" name="Rectangle 17"/>
          <p:cNvSpPr>
            <a:spLocks noGrp="1" noChangeArrowheads="1"/>
          </p:cNvSpPr>
          <p:nvPr>
            <p:ph type="title"/>
          </p:nvPr>
        </p:nvSpPr>
        <p:spPr>
          <a:xfrm>
            <a:off x="457201" y="789516"/>
            <a:ext cx="8229600" cy="681182"/>
          </a:xfrm>
        </p:spPr>
        <p:txBody>
          <a:bodyPr/>
          <a:lstStyle/>
          <a:p>
            <a:r>
              <a:rPr lang="en-US" sz="2400" dirty="0" smtClean="0"/>
              <a:t>Medicare Advantage </a:t>
            </a:r>
            <a:br>
              <a:rPr lang="en-US" sz="2400" dirty="0" smtClean="0"/>
            </a:br>
            <a:r>
              <a:rPr lang="en-US" sz="1800" b="0" i="1" dirty="0" smtClean="0"/>
              <a:t>MA PPO Network Sharing Claims vs Non-Network Claims</a:t>
            </a:r>
            <a:endParaRPr lang="en-US" sz="1800" b="0" i="1" dirty="0" smtClean="0">
              <a:solidFill>
                <a:srgbClr val="FF0000"/>
              </a:solidFill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2074722" y="2074849"/>
            <a:ext cx="3279775" cy="3635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MA </a:t>
            </a:r>
            <a:r>
              <a:rPr lang="en-US" sz="1600" b="1" dirty="0" smtClean="0">
                <a:solidFill>
                  <a:schemeClr val="bg1"/>
                </a:solidFill>
              </a:rPr>
              <a:t>PPO Network Sharing Claims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5572603" y="2555390"/>
            <a:ext cx="3354387" cy="19574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/>
          <a:lstStyle/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Provider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does not have an MA PPO contract with the Par/Host Plan.</a:t>
            </a:r>
            <a:endParaRPr lang="en-US" sz="1400" strike="sngStrike" dirty="0" smtClean="0">
              <a:latin typeface="Arial" pitchFamily="34" charset="0"/>
              <a:cs typeface="Arial" pitchFamily="34" charset="0"/>
            </a:endParaRPr>
          </a:p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Paid at the Medicare allowed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amount.</a:t>
            </a:r>
            <a:endParaRPr lang="en-US" sz="1400" strike="sngStrik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5618641" y="4408188"/>
            <a:ext cx="3262312" cy="247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/>
          <a:lstStyle/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Prices claims at charges.  </a:t>
            </a:r>
            <a:endParaRPr lang="en-US" sz="1400" strike="sngStrike" dirty="0">
              <a:latin typeface="Arial" pitchFamily="34" charset="0"/>
              <a:cs typeface="Arial" pitchFamily="34" charset="0"/>
            </a:endParaRPr>
          </a:p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Responsible for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provider claim-related inquiries, even if it doesn’t offer MA products locally.</a:t>
            </a:r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2127404" y="4408188"/>
            <a:ext cx="3262313" cy="247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/>
          <a:lstStyle/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Prices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claim based on contractual arrangement with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provider.</a:t>
            </a:r>
            <a:endParaRPr lang="en-US" sz="1400" b="0" strike="sngStrike" dirty="0" smtClean="0">
              <a:latin typeface="Arial" pitchFamily="34" charset="0"/>
              <a:cs typeface="Arial" pitchFamily="34" charset="0"/>
            </a:endParaRPr>
          </a:p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Responsible for all provider claim-related inquiries.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407025" y="2072787"/>
            <a:ext cx="3279775" cy="363538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MA </a:t>
            </a:r>
            <a:r>
              <a:rPr lang="en-US" sz="1600" b="1" dirty="0" smtClean="0">
                <a:solidFill>
                  <a:schemeClr val="bg1"/>
                </a:solidFill>
              </a:rPr>
              <a:t>Non-Network Claims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7632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92985"/>
            <a:ext cx="8229600" cy="681182"/>
          </a:xfrm>
          <a:prstGeom prst="rect">
            <a:avLst/>
          </a:prstGeom>
        </p:spPr>
        <p:txBody>
          <a:bodyPr lIns="0" tIns="0">
            <a:noAutofit/>
          </a:bodyPr>
          <a:lstStyle/>
          <a:p>
            <a:r>
              <a:rPr lang="en-US" sz="2400" dirty="0" smtClean="0"/>
              <a:t>Medicare Advantage </a:t>
            </a:r>
            <a:br>
              <a:rPr lang="en-US" sz="2400" dirty="0" smtClean="0"/>
            </a:b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</a:rPr>
              <a:t>MA HMO Network Sharing for Transplant Services</a:t>
            </a:r>
          </a:p>
        </p:txBody>
      </p:sp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457200" y="3361327"/>
            <a:ext cx="8121650" cy="3276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33363" indent="-233363" eaLnBrk="0" hangingPunct="0">
              <a:lnSpc>
                <a:spcPct val="95000"/>
              </a:lnSpc>
              <a:spcBef>
                <a:spcPct val="8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b="0" dirty="0">
                <a:latin typeface="Arial" pitchFamily="34" charset="0"/>
                <a:cs typeface="Arial" pitchFamily="34" charset="0"/>
              </a:rPr>
              <a:t>MA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HMO transplan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 facilities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receive negotiated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rates, according to their contracts with the local Plan.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rate may be equal to, higher than, or less than the Medicare allowed amount.</a:t>
            </a:r>
          </a:p>
          <a:p>
            <a:pPr marL="233363" indent="-233363" eaLnBrk="0" hangingPunct="0">
              <a:lnSpc>
                <a:spcPct val="95000"/>
              </a:lnSpc>
              <a:spcBef>
                <a:spcPct val="8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b="0" dirty="0">
                <a:latin typeface="Arial" pitchFamily="34" charset="0"/>
                <a:cs typeface="Arial" pitchFamily="34" charset="0"/>
              </a:rPr>
              <a:t>MA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HMO members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have in-network cost sharing when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they are referred to and serviced by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a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Par/Host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Plan’s MA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HMO transplant facility.</a:t>
            </a:r>
            <a:endParaRPr lang="en-US" b="0" dirty="0">
              <a:latin typeface="Arial" pitchFamily="34" charset="0"/>
              <a:cs typeface="Arial" pitchFamily="34" charset="0"/>
            </a:endParaRPr>
          </a:p>
          <a:p>
            <a:pPr marL="233363" indent="-233363" eaLnBrk="0" hangingPunct="0">
              <a:lnSpc>
                <a:spcPct val="95000"/>
              </a:lnSpc>
              <a:spcBef>
                <a:spcPct val="8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Enables Plans to meet their contractual obligations to CMS. </a:t>
            </a:r>
            <a:endParaRPr lang="en-US" b="0" strike="sngStrik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36478" y="1660497"/>
            <a:ext cx="9007521" cy="1577651"/>
          </a:xfrm>
          <a:prstGeom prst="roundRect">
            <a:avLst>
              <a:gd name="adj" fmla="val 9536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182880" tIns="0" anchor="ctr" anchorCtr="0"/>
          <a:lstStyle/>
          <a:p>
            <a:pPr eaLnBrk="0" hangingPunct="0">
              <a:lnSpc>
                <a:spcPts val="24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dirty="0" smtClean="0">
                <a:latin typeface="Arial" pitchFamily="34" charset="0"/>
                <a:ea typeface="ヒラギノ角ゴ Pro W3"/>
                <a:cs typeface="Arial" pitchFamily="34" charset="0"/>
              </a:rPr>
              <a:t>Medicare Advantage HMO (MA HMO) Network Sharing for Transplant Services is an inter-Plan arrangement under which the Control/Home Plan’s MA HMO members receive in-network benefits when approved transplant services are provided by the Par/Host Plan’s contracting MA HMO transplant facility.</a:t>
            </a:r>
            <a:endParaRPr lang="en-US" dirty="0"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7032" y="5941096"/>
            <a:ext cx="8058227" cy="477054"/>
          </a:xfrm>
          <a:prstGeom prst="rect">
            <a:avLst/>
          </a:prstGeom>
          <a:solidFill>
            <a:srgbClr val="F8F2E4"/>
          </a:solidFill>
        </p:spPr>
        <p:txBody>
          <a:bodyPr wrap="square" lIns="0" t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All Medicare Advantage HMO Plans must participate in Medicare Advantage HMO Network Sharing for transplant services</a:t>
            </a:r>
          </a:p>
        </p:txBody>
      </p:sp>
    </p:spTree>
    <p:extLst>
      <p:ext uri="{BB962C8B-B14F-4D97-AF65-F5344CB8AC3E}">
        <p14:creationId xmlns:p14="http://schemas.microsoft.com/office/powerpoint/2010/main" val="33603354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AutoShape 6"/>
          <p:cNvSpPr>
            <a:spLocks noChangeArrowheads="1"/>
          </p:cNvSpPr>
          <p:nvPr/>
        </p:nvSpPr>
        <p:spPr bwMode="auto">
          <a:xfrm>
            <a:off x="457201" y="2507274"/>
            <a:ext cx="1476533" cy="812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Provider</a:t>
            </a:r>
          </a:p>
        </p:txBody>
      </p:sp>
      <p:sp>
        <p:nvSpPr>
          <p:cNvPr id="29702" name="AutoShape 7"/>
          <p:cNvSpPr>
            <a:spLocks noChangeArrowheads="1"/>
          </p:cNvSpPr>
          <p:nvPr/>
        </p:nvSpPr>
        <p:spPr bwMode="auto">
          <a:xfrm>
            <a:off x="457201" y="4483897"/>
            <a:ext cx="1476534" cy="812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Host Plan</a:t>
            </a:r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>
            <a:off x="600234" y="4182442"/>
            <a:ext cx="8272304" cy="0"/>
          </a:xfrm>
          <a:prstGeom prst="line">
            <a:avLst/>
          </a:prstGeom>
          <a:noFill/>
          <a:ln w="15875">
            <a:solidFill>
              <a:srgbClr val="B2B2B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Rectangle 14"/>
          <p:cNvSpPr>
            <a:spLocks noChangeArrowheads="1"/>
          </p:cNvSpPr>
          <p:nvPr/>
        </p:nvSpPr>
        <p:spPr bwMode="auto">
          <a:xfrm>
            <a:off x="2113756" y="2465509"/>
            <a:ext cx="3354388" cy="784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/>
          <a:lstStyle/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Transplant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facility paid at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MA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HMO contracted rate, per the contract with the Par/Host Plan.</a:t>
            </a:r>
          </a:p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Facility is contracted to provide transplant services to referred out-of-area MA HMO members.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2136308" y="2099409"/>
            <a:ext cx="3279775" cy="3635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MA </a:t>
            </a:r>
            <a:r>
              <a:rPr lang="en-US" sz="1600" b="1" dirty="0" smtClean="0">
                <a:solidFill>
                  <a:schemeClr val="bg1"/>
                </a:solidFill>
              </a:rPr>
              <a:t>HMO Network Sharing Claims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5523107" y="4508603"/>
            <a:ext cx="3262312" cy="19058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/>
          <a:lstStyle/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Prices claims at charges. </a:t>
            </a:r>
            <a:endParaRPr lang="en-US" sz="1400" strike="sngStrike" dirty="0">
              <a:latin typeface="Arial" pitchFamily="34" charset="0"/>
              <a:cs typeface="Arial" pitchFamily="34" charset="0"/>
            </a:endParaRPr>
          </a:p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Responsible for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provider claim-related inquiries, even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if it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doesn’t offer MA products locally.</a:t>
            </a:r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2239486" y="4870785"/>
            <a:ext cx="3262313" cy="247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/>
          <a:lstStyle/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endParaRPr lang="en-US" sz="1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7"/>
          <p:cNvSpPr>
            <a:spLocks noGrp="1" noChangeArrowheads="1"/>
          </p:cNvSpPr>
          <p:nvPr>
            <p:ph type="title"/>
          </p:nvPr>
        </p:nvSpPr>
        <p:spPr>
          <a:xfrm>
            <a:off x="457200" y="842010"/>
            <a:ext cx="8686800" cy="681182"/>
          </a:xfrm>
        </p:spPr>
        <p:txBody>
          <a:bodyPr/>
          <a:lstStyle/>
          <a:p>
            <a:r>
              <a:rPr lang="en-US" sz="2400" dirty="0" smtClean="0"/>
              <a:t>Medicare Advantage </a:t>
            </a:r>
            <a:br>
              <a:rPr lang="en-US" sz="2400" dirty="0" smtClean="0"/>
            </a:br>
            <a:endParaRPr lang="en-US" sz="1800" b="0" i="1" strike="sngStrike" dirty="0" smtClean="0"/>
          </a:p>
        </p:txBody>
      </p:sp>
      <p:sp>
        <p:nvSpPr>
          <p:cNvPr id="4" name="Rectangle 3"/>
          <p:cNvSpPr/>
          <p:nvPr/>
        </p:nvSpPr>
        <p:spPr>
          <a:xfrm>
            <a:off x="2078382" y="4500573"/>
            <a:ext cx="3268980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Prices claim based on contractual arrangement with provider. </a:t>
            </a:r>
          </a:p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Responsible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provider claim-related inquiries.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5418160" y="2474890"/>
            <a:ext cx="3474720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Provider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does not have a MA HMO contract with the Par/Host Plan.</a:t>
            </a:r>
            <a:endParaRPr lang="en-US" sz="1400" strike="sngStrike" dirty="0">
              <a:latin typeface="Arial" pitchFamily="34" charset="0"/>
              <a:cs typeface="Arial" pitchFamily="34" charset="0"/>
            </a:endParaRPr>
          </a:p>
          <a:p>
            <a:pPr marL="177800" indent="-177800" eaLnBrk="0" hangingPunct="0">
              <a:lnSpc>
                <a:spcPts val="1800"/>
              </a:lnSpc>
              <a:spcBef>
                <a:spcPts val="1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Paid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at the Medicare allowed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amount.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961" y="1236092"/>
            <a:ext cx="8850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accent1">
                    <a:lumMod val="50000"/>
                  </a:schemeClr>
                </a:solidFill>
              </a:rPr>
              <a:t>HMO Network Sharing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i="1" dirty="0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i="1" dirty="0">
                <a:solidFill>
                  <a:schemeClr val="accent1">
                    <a:lumMod val="50000"/>
                  </a:schemeClr>
                </a:solidFill>
              </a:rPr>
              <a:t>Transplant Services Claims vs. Non-Network Claims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5523107" y="2095034"/>
            <a:ext cx="3279775" cy="363538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MA </a:t>
            </a:r>
            <a:r>
              <a:rPr lang="en-US" sz="1600" b="1" dirty="0" smtClean="0">
                <a:solidFill>
                  <a:schemeClr val="bg1"/>
                </a:solidFill>
              </a:rPr>
              <a:t>Non-Network Claims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5947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Line 9"/>
          <p:cNvSpPr>
            <a:spLocks noChangeShapeType="1"/>
          </p:cNvSpPr>
          <p:nvPr/>
        </p:nvSpPr>
        <p:spPr bwMode="gray">
          <a:xfrm>
            <a:off x="562716" y="3536297"/>
            <a:ext cx="8150225" cy="0"/>
          </a:xfrm>
          <a:prstGeom prst="line">
            <a:avLst/>
          </a:prstGeom>
          <a:noFill/>
          <a:ln w="19050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5" name="Rectangle 6"/>
          <p:cNvSpPr>
            <a:spLocks noChangeArrowheads="1"/>
          </p:cNvSpPr>
          <p:nvPr/>
        </p:nvSpPr>
        <p:spPr bwMode="auto">
          <a:xfrm>
            <a:off x="471188" y="2931371"/>
            <a:ext cx="4075112" cy="3643049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tIns="0"/>
          <a:lstStyle/>
          <a:p>
            <a:pPr marL="174625" indent="-174625"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endParaRPr lang="en-US" b="0"/>
          </a:p>
        </p:txBody>
      </p:sp>
      <p:sp>
        <p:nvSpPr>
          <p:cNvPr id="33806" name="Rectangle 3"/>
          <p:cNvSpPr>
            <a:spLocks noChangeArrowheads="1"/>
          </p:cNvSpPr>
          <p:nvPr/>
        </p:nvSpPr>
        <p:spPr bwMode="auto">
          <a:xfrm>
            <a:off x="609724" y="2969666"/>
            <a:ext cx="3881437" cy="229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85750" indent="-285750" eaLnBrk="0" hangingPunct="0">
              <a:spcBef>
                <a:spcPct val="60000"/>
              </a:spcBef>
              <a:buClr>
                <a:srgbClr val="41719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he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review of adverse Control/Home Plan determinations on healthcare services a member believes he or she is entitled to receive.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It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includes a delay in providing, arranging for or approving healthcare services; and any amounts the member must pay for a service.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 eaLnBrk="0" hangingPunct="0">
              <a:spcBef>
                <a:spcPct val="60000"/>
              </a:spcBef>
              <a:buClr>
                <a:srgbClr val="41719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It can be submitted by the member, provider, an assignee or the member’s legal representative.</a:t>
            </a:r>
          </a:p>
          <a:p>
            <a:pPr marL="285750" indent="-285750" eaLnBrk="0" hangingPunct="0">
              <a:spcBef>
                <a:spcPct val="60000"/>
              </a:spcBef>
              <a:buClr>
                <a:srgbClr val="417191"/>
              </a:buClr>
              <a:buSzPct val="100000"/>
              <a:buFont typeface="Arial" panose="020B0604020202020204" pitchFamily="34" charset="0"/>
              <a:buChar char="•"/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803" name="Rectangle 7"/>
          <p:cNvSpPr>
            <a:spLocks noChangeArrowheads="1"/>
          </p:cNvSpPr>
          <p:nvPr/>
        </p:nvSpPr>
        <p:spPr bwMode="auto">
          <a:xfrm>
            <a:off x="4602286" y="2931371"/>
            <a:ext cx="4075113" cy="3666199"/>
          </a:xfrm>
          <a:prstGeom prst="rect">
            <a:avLst/>
          </a:prstGeom>
          <a:solidFill>
            <a:schemeClr val="accent4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anchor="ctr"/>
          <a:lstStyle/>
          <a:p>
            <a:pPr>
              <a:lnSpc>
                <a:spcPct val="105000"/>
              </a:lnSpc>
              <a:spcBef>
                <a:spcPct val="35000"/>
              </a:spcBef>
            </a:pPr>
            <a:endParaRPr lang="en-US" sz="1200" b="0"/>
          </a:p>
        </p:txBody>
      </p:sp>
      <p:sp>
        <p:nvSpPr>
          <p:cNvPr id="33804" name="Rectangle 4"/>
          <p:cNvSpPr>
            <a:spLocks noChangeArrowheads="1"/>
          </p:cNvSpPr>
          <p:nvPr/>
        </p:nvSpPr>
        <p:spPr bwMode="auto">
          <a:xfrm>
            <a:off x="4762624" y="2961922"/>
            <a:ext cx="3881438" cy="21230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33363" indent="-233363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formal request for reconsideration of a previously adjudicated claim. 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It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may or may not include additional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information. 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233363" indent="-233363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Provider appeals can be from network or non-network providers.</a:t>
            </a:r>
            <a:endParaRPr lang="en-US" sz="16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9" name="Rectangle 4"/>
          <p:cNvSpPr>
            <a:spLocks noChangeArrowheads="1"/>
          </p:cNvSpPr>
          <p:nvPr/>
        </p:nvSpPr>
        <p:spPr bwMode="gray">
          <a:xfrm>
            <a:off x="471188" y="2298929"/>
            <a:ext cx="4075112" cy="5857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tIns="0" bIns="0" anchor="ctr"/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b="1" dirty="0">
                <a:solidFill>
                  <a:srgbClr val="FFFFFF"/>
                </a:solidFill>
              </a:rPr>
              <a:t>What is a </a:t>
            </a:r>
            <a:r>
              <a:rPr lang="en-US" b="1" dirty="0" smtClean="0">
                <a:solidFill>
                  <a:srgbClr val="FFFFFF"/>
                </a:solidFill>
              </a:rPr>
              <a:t>Member Appeal</a:t>
            </a:r>
            <a:r>
              <a:rPr lang="en-US" b="1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33800" name="Rectangle 5"/>
          <p:cNvSpPr>
            <a:spLocks noChangeArrowheads="1"/>
          </p:cNvSpPr>
          <p:nvPr/>
        </p:nvSpPr>
        <p:spPr bwMode="auto">
          <a:xfrm>
            <a:off x="4602286" y="2298929"/>
            <a:ext cx="4075113" cy="585787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tIns="0" bIns="0" anchor="ctr"/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b="1" dirty="0">
                <a:solidFill>
                  <a:schemeClr val="bg1"/>
                </a:solidFill>
              </a:rPr>
              <a:t>What is a </a:t>
            </a:r>
            <a:r>
              <a:rPr lang="en-US" b="1" dirty="0" smtClean="0">
                <a:solidFill>
                  <a:schemeClr val="bg1"/>
                </a:solidFill>
              </a:rPr>
              <a:t>Provider </a:t>
            </a:r>
            <a:r>
              <a:rPr lang="en-US" b="1" dirty="0">
                <a:solidFill>
                  <a:schemeClr val="bg1"/>
                </a:solidFill>
              </a:rPr>
              <a:t>Appeal?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69054" y="815019"/>
            <a:ext cx="8229600" cy="681182"/>
          </a:xfrm>
        </p:spPr>
        <p:txBody>
          <a:bodyPr lIns="0" tIns="0">
            <a:noAutofit/>
          </a:bodyPr>
          <a:lstStyle/>
          <a:p>
            <a:r>
              <a:rPr lang="en-US" sz="2400" dirty="0" smtClean="0"/>
              <a:t>Medicare Advantage </a:t>
            </a:r>
            <a:br>
              <a:rPr lang="en-US" sz="2400" dirty="0" smtClean="0"/>
            </a:br>
            <a:r>
              <a:rPr lang="en-US" sz="1800" i="1" dirty="0" smtClean="0"/>
              <a:t>Claim Appeals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</p:txBody>
      </p:sp>
      <p:sp>
        <p:nvSpPr>
          <p:cNvPr id="17" name="Content Placeholder 16"/>
          <p:cNvSpPr>
            <a:spLocks noGrp="1"/>
          </p:cNvSpPr>
          <p:nvPr>
            <p:ph idx="13"/>
          </p:nvPr>
        </p:nvSpPr>
        <p:spPr>
          <a:xfrm>
            <a:off x="523028" y="1613129"/>
            <a:ext cx="8229600" cy="685800"/>
          </a:xfrm>
        </p:spPr>
        <p:txBody>
          <a:bodyPr/>
          <a:lstStyle/>
          <a:p>
            <a:r>
              <a:rPr lang="en-US" sz="1800" dirty="0"/>
              <a:t>CMS and </a:t>
            </a:r>
            <a:r>
              <a:rPr lang="en-US" sz="1800" dirty="0" smtClean="0"/>
              <a:t>the Inter-Plan </a:t>
            </a:r>
            <a:r>
              <a:rPr lang="en-US" sz="1800" dirty="0"/>
              <a:t>Medicare Advantage Program </a:t>
            </a:r>
            <a:r>
              <a:rPr lang="en-US" sz="1800" dirty="0" smtClean="0"/>
              <a:t>Policies and Provisions specify requirements Plans </a:t>
            </a:r>
            <a:r>
              <a:rPr lang="en-US" sz="1800" dirty="0"/>
              <a:t>must follow for  member </a:t>
            </a:r>
            <a:r>
              <a:rPr lang="en-US" sz="1800" dirty="0" smtClean="0"/>
              <a:t>and  </a:t>
            </a:r>
            <a:r>
              <a:rPr lang="en-US" sz="1800" dirty="0"/>
              <a:t>provider appeals.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3593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9550" y="1752601"/>
            <a:ext cx="4343400" cy="41719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228600" y="1503103"/>
            <a:ext cx="8705850" cy="685800"/>
          </a:xfrm>
        </p:spPr>
        <p:txBody>
          <a:bodyPr/>
          <a:lstStyle/>
          <a:p>
            <a:pPr algn="ctr"/>
            <a:r>
              <a:rPr lang="en-US" sz="1600" b="1" dirty="0" smtClean="0">
                <a:solidFill>
                  <a:schemeClr val="accent2"/>
                </a:solidFill>
              </a:rPr>
              <a:t>Par/Host Plans must:</a:t>
            </a:r>
            <a:r>
              <a:rPr lang="en-US" sz="1800" dirty="0" smtClean="0">
                <a:solidFill>
                  <a:schemeClr val="accent2"/>
                </a:solidFill>
              </a:rPr>
              <a:t>			</a:t>
            </a:r>
            <a:r>
              <a:rPr lang="en-US" sz="1600" b="1" dirty="0" smtClean="0">
                <a:solidFill>
                  <a:schemeClr val="accent2"/>
                </a:solidFill>
              </a:rPr>
              <a:t>Control/Home Plans Must:</a:t>
            </a:r>
          </a:p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304800" y="2112703"/>
            <a:ext cx="4171950" cy="426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b="0" dirty="0">
                <a:latin typeface="Arial" pitchFamily="34" charset="0"/>
                <a:cs typeface="Arial" pitchFamily="34" charset="0"/>
              </a:rPr>
              <a:t>Forward provider on behalf of member appeals (member appeals), non-network provider </a:t>
            </a: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appeals </a:t>
            </a:r>
            <a:r>
              <a:rPr lang="en-US" sz="1300" b="0" dirty="0">
                <a:latin typeface="Arial" pitchFamily="34" charset="0"/>
                <a:cs typeface="Arial" pitchFamily="34" charset="0"/>
              </a:rPr>
              <a:t>and network provider appeals (if related to a benefit issue) to the </a:t>
            </a: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Control/Home </a:t>
            </a:r>
            <a:r>
              <a:rPr lang="en-US" sz="1300" b="0" dirty="0">
                <a:latin typeface="Arial" pitchFamily="34" charset="0"/>
                <a:cs typeface="Arial" pitchFamily="34" charset="0"/>
              </a:rPr>
              <a:t>Plan via BlueSquared within </a:t>
            </a: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three </a:t>
            </a:r>
            <a:r>
              <a:rPr lang="en-US" sz="1300" b="0" dirty="0">
                <a:latin typeface="Arial" pitchFamily="34" charset="0"/>
                <a:cs typeface="Arial" pitchFamily="34" charset="0"/>
              </a:rPr>
              <a:t>business days of receipt</a:t>
            </a: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Respond </a:t>
            </a:r>
            <a:r>
              <a:rPr lang="en-US" sz="1300" b="0" dirty="0">
                <a:latin typeface="Arial" pitchFamily="34" charset="0"/>
                <a:cs typeface="Arial" pitchFamily="34" charset="0"/>
              </a:rPr>
              <a:t>to a </a:t>
            </a: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Control/Home </a:t>
            </a:r>
            <a:r>
              <a:rPr lang="en-US" sz="1300" b="0" dirty="0">
                <a:latin typeface="Arial" pitchFamily="34" charset="0"/>
                <a:cs typeface="Arial" pitchFamily="34" charset="0"/>
              </a:rPr>
              <a:t>Plan appeal request within 30 days of receipt </a:t>
            </a: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300" b="0" dirty="0">
                <a:latin typeface="Arial" pitchFamily="34" charset="0"/>
                <a:cs typeface="Arial" pitchFamily="34" charset="0"/>
              </a:rPr>
              <a:t>for pricing-related MA PPO member appeals</a:t>
            </a: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Respond </a:t>
            </a:r>
            <a:r>
              <a:rPr lang="en-US" sz="1300" b="0" dirty="0">
                <a:latin typeface="Arial" pitchFamily="34" charset="0"/>
                <a:cs typeface="Arial" pitchFamily="34" charset="0"/>
              </a:rPr>
              <a:t>to medical record requests within appeal timeframes</a:t>
            </a: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Educate </a:t>
            </a:r>
            <a:r>
              <a:rPr lang="en-US" sz="1300" b="0" dirty="0">
                <a:latin typeface="Arial" pitchFamily="34" charset="0"/>
                <a:cs typeface="Arial" pitchFamily="34" charset="0"/>
              </a:rPr>
              <a:t>providers where to file network provider appeals</a:t>
            </a: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b="0" dirty="0" smtClean="0">
                <a:latin typeface="Arial" pitchFamily="34" charset="0"/>
                <a:cs typeface="Arial" pitchFamily="34" charset="0"/>
              </a:rPr>
              <a:t>Resolve </a:t>
            </a:r>
            <a:r>
              <a:rPr lang="en-US" sz="1300" b="0" dirty="0">
                <a:latin typeface="Arial" pitchFamily="34" charset="0"/>
                <a:cs typeface="Arial" pitchFamily="34" charset="0"/>
              </a:rPr>
              <a:t>network provider appeals and communicate the outcome to the provider.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762918"/>
            <a:ext cx="8229600" cy="361032"/>
          </a:xfrm>
        </p:spPr>
        <p:txBody>
          <a:bodyPr/>
          <a:lstStyle/>
          <a:p>
            <a:r>
              <a:rPr lang="en-US" sz="2400" dirty="0" smtClean="0"/>
              <a:t>Medicare Advantage </a:t>
            </a:r>
            <a:br>
              <a:rPr lang="en-US" sz="2400" dirty="0" smtClean="0"/>
            </a:br>
            <a:endParaRPr lang="en-US" sz="1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163364"/>
            <a:ext cx="1904496" cy="32316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Claim Appeals</a:t>
            </a:r>
            <a:endParaRPr lang="en-US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8200" y="1752600"/>
            <a:ext cx="4305300" cy="4171950"/>
          </a:xfrm>
          <a:prstGeom prst="rect">
            <a:avLst/>
          </a:prstGeom>
          <a:solidFill>
            <a:srgbClr val="F6EE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Respond to member and provider appeals received via </a:t>
            </a:r>
            <a:r>
              <a:rPr lang="en-US" sz="1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BlueSquared</a:t>
            </a:r>
            <a:r>
              <a:rPr lang="en-US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within 30 calendar days of receipt for member and non-network providers 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Respond  to member and provider appeals received via </a:t>
            </a:r>
            <a:r>
              <a:rPr lang="en-US" sz="13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BlueSquared</a:t>
            </a:r>
            <a:r>
              <a:rPr lang="en-US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within 20 calendar days of receipt for network provider appeals.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Contact members and/or providers directly to resolve member appeals and non-network provider appeals.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Communicate the final outcome of the member or non-network provider appeal to the member and/or provider.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Submit any requests for medical records within five days of receipt of the claim appeal.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Take necessary action to meet CMS requirements (e.g., payment dispute resolution requirements).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075986"/>
            <a:ext cx="8442325" cy="660181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lvl="0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</a:pPr>
            <a:r>
              <a:rPr lang="en-US" sz="1400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Note: If a network provider appeal is sent directly to the Control/Home Plan, it is considered a misroute.  In these cases, that Control/Home Plan must send the appeal to the Par/Host Plan through </a:t>
            </a:r>
            <a:r>
              <a:rPr lang="en-US" sz="1400" b="1" dirty="0" err="1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BlueSquared</a:t>
            </a:r>
            <a:r>
              <a:rPr lang="en-US" sz="1400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 within three business days of receipt.</a:t>
            </a:r>
          </a:p>
        </p:txBody>
      </p:sp>
    </p:spTree>
    <p:extLst>
      <p:ext uri="{BB962C8B-B14F-4D97-AF65-F5344CB8AC3E}">
        <p14:creationId xmlns:p14="http://schemas.microsoft.com/office/powerpoint/2010/main" val="4708302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3"/>
          </p:nvPr>
        </p:nvSpPr>
        <p:spPr>
          <a:xfrm>
            <a:off x="457200" y="1593090"/>
            <a:ext cx="8686800" cy="290794"/>
          </a:xfrm>
        </p:spPr>
        <p:txBody>
          <a:bodyPr/>
          <a:lstStyle/>
          <a:p>
            <a:r>
              <a:rPr lang="en-US" sz="1800" dirty="0" smtClean="0"/>
              <a:t>An overview of Plan responsibilities related to the claim appeal flow.</a:t>
            </a:r>
            <a:endParaRPr lang="en-US" sz="1800" dirty="0"/>
          </a:p>
        </p:txBody>
      </p:sp>
      <p:sp>
        <p:nvSpPr>
          <p:cNvPr id="36866" name="Title 10"/>
          <p:cNvSpPr>
            <a:spLocks noGrp="1"/>
          </p:cNvSpPr>
          <p:nvPr>
            <p:ph type="title"/>
          </p:nvPr>
        </p:nvSpPr>
        <p:spPr>
          <a:xfrm>
            <a:off x="457200" y="792984"/>
            <a:ext cx="8229600" cy="681182"/>
          </a:xfrm>
        </p:spPr>
        <p:txBody>
          <a:bodyPr/>
          <a:lstStyle/>
          <a:p>
            <a:r>
              <a:rPr lang="en-US" sz="2400" dirty="0" smtClean="0"/>
              <a:t>Medicare Advantage</a:t>
            </a:r>
            <a:br>
              <a:rPr lang="en-US" sz="2400" dirty="0" smtClean="0"/>
            </a:b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</a:rPr>
              <a:t>Claim Appeals - </a:t>
            </a:r>
            <a:r>
              <a:rPr lang="en-US" sz="1800" b="0" i="1" dirty="0" smtClean="0">
                <a:solidFill>
                  <a:schemeClr val="accent1">
                    <a:lumMod val="50000"/>
                  </a:schemeClr>
                </a:solidFill>
              </a:rPr>
              <a:t>Member and Provider Appeals Flow</a:t>
            </a:r>
            <a:endParaRPr lang="en-US" sz="1800" b="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3330318"/>
              </p:ext>
            </p:extLst>
          </p:nvPr>
        </p:nvGraphicFramePr>
        <p:xfrm>
          <a:off x="457200" y="1603992"/>
          <a:ext cx="8229600" cy="5131962"/>
        </p:xfrm>
        <a:graphic>
          <a:graphicData uri="http://schemas.openxmlformats.org/drawingml/2006/table">
            <a:tbl>
              <a:tblPr/>
              <a:tblGrid>
                <a:gridCol w="1885976"/>
                <a:gridCol w="1138182"/>
                <a:gridCol w="1532928"/>
                <a:gridCol w="1223870"/>
                <a:gridCol w="2448644"/>
              </a:tblGrid>
              <a:tr h="4179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Inter-Plan Terminology</a:t>
                      </a:r>
                    </a:p>
                    <a:p>
                      <a:endParaRPr lang="en-US" sz="11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Sender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Receiver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Who makes decision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Who</a:t>
                      </a:r>
                      <a:r>
                        <a:rPr lang="en-US" sz="1100" b="1" baseline="0" dirty="0" smtClean="0">
                          <a:solidFill>
                            <a:schemeClr val="bg1"/>
                          </a:solidFill>
                        </a:rPr>
                        <a:t> responds to sender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417909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Member Appeals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Defined by CMS: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Reconsiderations or Complaints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Procedures that deal with the review of adverse organization determinations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endParaRPr lang="en-US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Member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Control/Home Plan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Control/Home Plan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Control/Home</a:t>
                      </a:r>
                      <a:r>
                        <a:rPr lang="en-US" sz="1100" baseline="0" dirty="0" smtClean="0">
                          <a:latin typeface="+mn-lt"/>
                        </a:rPr>
                        <a:t> Plan responds to member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00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 PPO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Network or </a:t>
                      </a:r>
                      <a:b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non-network provider</a:t>
                      </a:r>
                    </a:p>
                  </a:txBody>
                  <a:tcPr marL="89777" marR="897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Par/Host Plan (if sent to Control/Home Plan, can be kept by Home Plan)</a:t>
                      </a:r>
                    </a:p>
                  </a:txBody>
                  <a:tcPr marL="89777" marR="897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Control/Home Plan</a:t>
                      </a:r>
                    </a:p>
                  </a:txBody>
                  <a:tcPr marL="89777" marR="897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Control/Home Plan responds to member and/or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provider (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and sends a response message to Par/Host Plan, if received directly-send a status message)</a:t>
                      </a:r>
                    </a:p>
                  </a:txBody>
                  <a:tcPr marL="89777" marR="897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0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Assignee or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legal representative </a:t>
                      </a:r>
                    </a:p>
                  </a:txBody>
                  <a:tcPr marL="89777" marR="897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Control/Home Plan</a:t>
                      </a:r>
                    </a:p>
                  </a:txBody>
                  <a:tcPr marL="89777" marR="897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Control/Home Plan</a:t>
                      </a:r>
                    </a:p>
                  </a:txBody>
                  <a:tcPr marL="89777" marR="897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Control/Home Plan responds to member and/or assignee or representative</a:t>
                      </a:r>
                    </a:p>
                  </a:txBody>
                  <a:tcPr marL="89777" marR="8977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6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Network Provider Appeals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endParaRPr lang="en-US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 PPO Network Provider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Par/Host Plan (if sent to the Control/Home Plan directly, this would be considered a misroute)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Par/Host Plan (Pricing) or Control/Home Plan (Benefits)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Par/Host Plan responds to MA PPO Network Provider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3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Non-Network Provider Appeals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Defined by CMS: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Reconsiderations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Procedures that deal with the review of adverse organization determinations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endParaRPr lang="en-US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Non-Network Provider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Par/Host Plan (if sent to Control/Home Plan, can be kept by Control/Home Plan)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Control/Home Plan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Control/Home Plan responds to non-network provider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(and sends a response message to Par/Host Plan, if received directly-send a status message)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62694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72165" y="2254917"/>
            <a:ext cx="8229600" cy="4448369"/>
          </a:xfrm>
        </p:spPr>
        <p:txBody>
          <a:bodyPr/>
          <a:lstStyle/>
          <a:p>
            <a:pPr marL="522288" lvl="1" indent="-28575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BlueWeb</a:t>
            </a:r>
            <a:r>
              <a:rPr lang="en-US" dirty="0" smtClean="0"/>
              <a:t> Home Page:  </a:t>
            </a:r>
            <a:r>
              <a:rPr lang="en-US" dirty="0" smtClean="0">
                <a:solidFill>
                  <a:srgbClr val="00B0F0"/>
                </a:solidFill>
                <a:hlinkClick r:id="rId3"/>
              </a:rPr>
              <a:t>http://blueweb.bcbs.com</a:t>
            </a:r>
            <a:r>
              <a:rPr lang="en-US" sz="1400" dirty="0" smtClean="0">
                <a:solidFill>
                  <a:srgbClr val="00B0F0"/>
                </a:solidFill>
                <a:hlinkClick r:id="rId3"/>
              </a:rPr>
              <a:t>/</a:t>
            </a:r>
            <a:r>
              <a:rPr lang="en-US" sz="1400" dirty="0" smtClean="0">
                <a:solidFill>
                  <a:srgbClr val="00B0F0"/>
                </a:solidFill>
              </a:rPr>
              <a:t> </a:t>
            </a:r>
          </a:p>
          <a:p>
            <a:pPr marL="727075" lvl="1" indent="-193675">
              <a:lnSpc>
                <a:spcPts val="16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600" i="1" dirty="0" smtClean="0"/>
              <a:t>For new </a:t>
            </a:r>
            <a:r>
              <a:rPr lang="en-US" sz="1600" i="1" dirty="0" err="1" smtClean="0"/>
              <a:t>BlueWeb</a:t>
            </a:r>
            <a:r>
              <a:rPr lang="en-US" sz="1600" i="1" dirty="0" smtClean="0"/>
              <a:t> users, follow the link above and click “Don’t have a login? Create a new BlueWeb account here.” to obtain a login.</a:t>
            </a:r>
          </a:p>
          <a:p>
            <a:pPr marL="527050" indent="-285750">
              <a:lnSpc>
                <a:spcPts val="16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solidFill>
                  <a:srgbClr val="00B0F0"/>
                </a:solidFill>
                <a:hlinkClick r:id="rId4"/>
              </a:rPr>
              <a:t>Inter-Plan Medicare Advantage Program</a:t>
            </a:r>
            <a:r>
              <a:rPr lang="en-US" sz="1800" dirty="0" smtClean="0">
                <a:solidFill>
                  <a:srgbClr val="00B0F0"/>
                </a:solidFill>
              </a:rPr>
              <a:t> </a:t>
            </a:r>
            <a:r>
              <a:rPr lang="en-US" sz="1800" dirty="0" smtClean="0">
                <a:solidFill>
                  <a:srgbClr val="00B0F0"/>
                </a:solidFill>
                <a:hlinkClick r:id="rId5"/>
              </a:rPr>
              <a:t> </a:t>
            </a:r>
            <a:r>
              <a:rPr lang="en-US" sz="1800" dirty="0" smtClean="0">
                <a:solidFill>
                  <a:srgbClr val="00B0F0"/>
                </a:solidFill>
              </a:rPr>
              <a:t> </a:t>
            </a:r>
          </a:p>
          <a:p>
            <a:pPr marL="819150" lvl="1" indent="-285750">
              <a:lnSpc>
                <a:spcPts val="16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600" dirty="0" smtClean="0"/>
              <a:t>Inter-Plan Medicare Advantage Program Manual</a:t>
            </a:r>
          </a:p>
          <a:p>
            <a:pPr marL="1101725" lvl="2" indent="-285750">
              <a:lnSpc>
                <a:spcPts val="16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 smtClean="0"/>
              <a:t>Complete listing of states and networks</a:t>
            </a:r>
          </a:p>
          <a:p>
            <a:pPr marL="1101725" lvl="2" indent="-285750">
              <a:lnSpc>
                <a:spcPts val="16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 smtClean="0"/>
              <a:t>Complete listing of MA HMO Network Sharing transplant facilities</a:t>
            </a:r>
          </a:p>
          <a:p>
            <a:pPr marL="819150" lvl="1" indent="-285750">
              <a:lnSpc>
                <a:spcPts val="16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600" dirty="0" smtClean="0"/>
              <a:t>National Medicare Advantage PPO Network Sharing</a:t>
            </a:r>
            <a:endParaRPr lang="en-US" sz="1600" dirty="0"/>
          </a:p>
          <a:p>
            <a:pPr marL="533400" lvl="1" indent="0">
              <a:lnSpc>
                <a:spcPts val="16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16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199" y="1295400"/>
            <a:ext cx="8556171" cy="685800"/>
          </a:xfrm>
        </p:spPr>
        <p:txBody>
          <a:bodyPr/>
          <a:lstStyle/>
          <a:p>
            <a:r>
              <a:rPr lang="en-US" sz="1800" dirty="0" smtClean="0"/>
              <a:t>To learn more about the Inter-Plan Medicare Advantage Programs, visit </a:t>
            </a:r>
            <a:r>
              <a:rPr lang="en-US" sz="1800" dirty="0" err="1" smtClean="0"/>
              <a:t>BlueWeb</a:t>
            </a:r>
            <a:r>
              <a:rPr lang="en-US" sz="1800" dirty="0" smtClean="0"/>
              <a:t>: </a:t>
            </a:r>
          </a:p>
          <a:p>
            <a:endParaRPr 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35166" y="759935"/>
            <a:ext cx="8229600" cy="681182"/>
          </a:xfrm>
        </p:spPr>
        <p:txBody>
          <a:bodyPr/>
          <a:lstStyle/>
          <a:p>
            <a:r>
              <a:rPr lang="en-US" sz="2400" dirty="0" smtClean="0"/>
              <a:t>Resources for More Information  </a:t>
            </a:r>
          </a:p>
        </p:txBody>
      </p:sp>
    </p:spTree>
    <p:extLst>
      <p:ext uri="{BB962C8B-B14F-4D97-AF65-F5344CB8AC3E}">
        <p14:creationId xmlns:p14="http://schemas.microsoft.com/office/powerpoint/2010/main" val="12394182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10263"/>
            <a:ext cx="8229600" cy="3916363"/>
          </a:xfrm>
        </p:spPr>
        <p:txBody>
          <a:bodyPr/>
          <a:lstStyle/>
          <a:p>
            <a:r>
              <a:rPr lang="en-US" sz="1800" dirty="0" smtClean="0"/>
              <a:t>To establish a baseline of consistent knowledge across the  System.</a:t>
            </a:r>
          </a:p>
          <a:p>
            <a:r>
              <a:rPr lang="en-US" sz="1800" dirty="0" smtClean="0"/>
              <a:t>To ensure Plan staff:</a:t>
            </a:r>
          </a:p>
          <a:p>
            <a:pPr lvl="1" indent="-230188"/>
            <a:r>
              <a:rPr lang="en-US" sz="1600" dirty="0" smtClean="0"/>
              <a:t>Understand how the Inter-Plan </a:t>
            </a:r>
            <a:r>
              <a:rPr lang="en-US" sz="1600" dirty="0"/>
              <a:t>P</a:t>
            </a:r>
            <a:r>
              <a:rPr lang="en-US" sz="1600" dirty="0" smtClean="0"/>
              <a:t>rograms work and what the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Plans’ responsibilities are.</a:t>
            </a:r>
          </a:p>
          <a:p>
            <a:pPr lvl="1" indent="-230188"/>
            <a:r>
              <a:rPr lang="en-US" sz="1600" dirty="0" smtClean="0"/>
              <a:t>Can accurately service providers’ inquiries and requests regarding out-of-area patients, eliminating the need for return calls.</a:t>
            </a:r>
          </a:p>
          <a:p>
            <a:r>
              <a:rPr lang="en-US" sz="1800" dirty="0" smtClean="0"/>
              <a:t>To fulfill the Board-approved Inter-Plan Programs policy requirement to educate Plan staff about the Inter-Plan Programs.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432816" y="1504950"/>
            <a:ext cx="8229600" cy="685800"/>
          </a:xfrm>
        </p:spPr>
        <p:txBody>
          <a:bodyPr/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1800" dirty="0" smtClean="0"/>
              <a:t>This Inter-Plan Programs (IPP) Training Program was developed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66531" y="808264"/>
            <a:ext cx="8229600" cy="681182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Why Learn About Inter-Plan Programs (IPP)?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5383760"/>
            <a:ext cx="9144000" cy="9610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66531" y="5442216"/>
            <a:ext cx="83597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b="1" dirty="0" smtClean="0">
                <a:solidFill>
                  <a:srgbClr val="417191"/>
                </a:solidFill>
              </a:rPr>
              <a:t>You are a critical asset to the BCBS System.  By understanding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how the </a:t>
            </a:r>
            <a:r>
              <a:rPr lang="en-US" b="1" dirty="0" smtClean="0">
                <a:solidFill>
                  <a:srgbClr val="417191"/>
                </a:solidFill>
              </a:rPr>
              <a:t>Inter-Plan Programs work, you can better service providers, members and your partner Plans.</a:t>
            </a:r>
            <a:endParaRPr lang="en-US" b="1" dirty="0">
              <a:solidFill>
                <a:srgbClr val="41719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7B0CA-740C-471E-8E5F-C22F8078A3C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31671" y="434639"/>
            <a:ext cx="22878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cap="all" dirty="0"/>
              <a:t>CONFIDENTIAL, FOR PLAN USE ONLY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38961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8"/>
          <p:cNvSpPr>
            <a:spLocks noGrp="1" noChangeArrowheads="1"/>
          </p:cNvSpPr>
          <p:nvPr>
            <p:ph type="title"/>
          </p:nvPr>
        </p:nvSpPr>
        <p:spPr>
          <a:xfrm>
            <a:off x="479233" y="792984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Introduction to Medicare Advantage</a:t>
            </a:r>
          </a:p>
        </p:txBody>
      </p:sp>
      <p:sp>
        <p:nvSpPr>
          <p:cNvPr id="16411" name="Rectangle 3"/>
          <p:cNvSpPr>
            <a:spLocks noChangeArrowheads="1"/>
          </p:cNvSpPr>
          <p:nvPr/>
        </p:nvSpPr>
        <p:spPr bwMode="auto">
          <a:xfrm>
            <a:off x="937882" y="2528163"/>
            <a:ext cx="7204075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290513" indent="-290513">
              <a:lnSpc>
                <a:spcPct val="90000"/>
              </a:lnSpc>
              <a:spcBef>
                <a:spcPct val="80000"/>
              </a:spcBef>
              <a:buClr>
                <a:srgbClr val="0091CA"/>
              </a:buClr>
              <a:buSzPct val="100000"/>
              <a:buFontTx/>
              <a:buChar char="•"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MA premiums and reimbursement</a:t>
            </a:r>
          </a:p>
        </p:txBody>
      </p:sp>
      <p:pic>
        <p:nvPicPr>
          <p:cNvPr id="16412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2463835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7" name="Rectangle 3"/>
          <p:cNvSpPr>
            <a:spLocks noChangeArrowheads="1"/>
          </p:cNvSpPr>
          <p:nvPr/>
        </p:nvSpPr>
        <p:spPr bwMode="auto">
          <a:xfrm>
            <a:off x="1225724" y="4708842"/>
            <a:ext cx="72040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>
              <a:lnSpc>
                <a:spcPct val="90000"/>
              </a:lnSpc>
              <a:spcBef>
                <a:spcPct val="80000"/>
              </a:spcBef>
              <a:buClr>
                <a:srgbClr val="0091CA"/>
              </a:buClr>
              <a:buSzPct val="100000"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MA PPO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network sharing</a:t>
            </a: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80000"/>
              </a:spcBef>
              <a:buClr>
                <a:srgbClr val="0091CA"/>
              </a:buClr>
              <a:buSzPct val="100000"/>
            </a:pP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90513" indent="-290513">
              <a:lnSpc>
                <a:spcPct val="90000"/>
              </a:lnSpc>
              <a:spcBef>
                <a:spcPct val="80000"/>
              </a:spcBef>
              <a:buClr>
                <a:srgbClr val="0091CA"/>
              </a:buClr>
              <a:buSzPct val="100000"/>
              <a:buFontTx/>
              <a:buChar char="•"/>
            </a:pP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408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3042929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5" name="Rectangle 3"/>
          <p:cNvSpPr>
            <a:spLocks noChangeArrowheads="1"/>
          </p:cNvSpPr>
          <p:nvPr/>
        </p:nvSpPr>
        <p:spPr bwMode="auto">
          <a:xfrm>
            <a:off x="991940" y="3882345"/>
            <a:ext cx="7204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290513" indent="-290513">
              <a:lnSpc>
                <a:spcPct val="90000"/>
              </a:lnSpc>
              <a:spcBef>
                <a:spcPct val="80000"/>
              </a:spcBef>
              <a:buClr>
                <a:srgbClr val="0091CA"/>
              </a:buClr>
              <a:buSzPct val="100000"/>
              <a:buFontTx/>
              <a:buChar char="•"/>
            </a:pP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406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3594100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3" name="Rectangle 3"/>
          <p:cNvSpPr>
            <a:spLocks noChangeArrowheads="1"/>
          </p:cNvSpPr>
          <p:nvPr/>
        </p:nvSpPr>
        <p:spPr bwMode="auto">
          <a:xfrm>
            <a:off x="896938" y="4178300"/>
            <a:ext cx="72040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290513" indent="-290513">
              <a:lnSpc>
                <a:spcPct val="90000"/>
              </a:lnSpc>
              <a:spcBef>
                <a:spcPct val="80000"/>
              </a:spcBef>
              <a:buClr>
                <a:srgbClr val="0091CA"/>
              </a:buClr>
              <a:buSzPct val="100000"/>
              <a:buFontTx/>
              <a:buChar char="•"/>
            </a:pP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404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4101483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4658056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9" name="Rectangle 3"/>
          <p:cNvSpPr>
            <a:spLocks noChangeArrowheads="1"/>
          </p:cNvSpPr>
          <p:nvPr/>
        </p:nvSpPr>
        <p:spPr bwMode="auto">
          <a:xfrm>
            <a:off x="1237621" y="4163525"/>
            <a:ext cx="720407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>
              <a:lnSpc>
                <a:spcPct val="90000"/>
              </a:lnSpc>
              <a:spcBef>
                <a:spcPct val="80000"/>
              </a:spcBef>
              <a:buClr>
                <a:srgbClr val="0091CA"/>
              </a:buClr>
              <a:buSzPct val="100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MA c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laims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andling </a:t>
            </a:r>
            <a:endParaRPr lang="en-US" b="0" strike="sngStrik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400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5189891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7" name="Rectangle 3"/>
          <p:cNvSpPr>
            <a:spLocks noChangeArrowheads="1"/>
          </p:cNvSpPr>
          <p:nvPr/>
        </p:nvSpPr>
        <p:spPr bwMode="auto">
          <a:xfrm>
            <a:off x="951530" y="5715685"/>
            <a:ext cx="72040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290513" indent="-290513">
              <a:lnSpc>
                <a:spcPct val="90000"/>
              </a:lnSpc>
              <a:spcBef>
                <a:spcPct val="80000"/>
              </a:spcBef>
              <a:buClr>
                <a:srgbClr val="0091CA"/>
              </a:buClr>
              <a:buSzPct val="100000"/>
              <a:buFontTx/>
              <a:buChar char="•"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MA appeals</a:t>
            </a: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8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5701397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9"/>
          <p:cNvSpPr>
            <a:spLocks noGrp="1"/>
          </p:cNvSpPr>
          <p:nvPr>
            <p:ph idx="13"/>
          </p:nvPr>
        </p:nvSpPr>
        <p:spPr>
          <a:xfrm>
            <a:off x="438767" y="1334781"/>
            <a:ext cx="8229600" cy="496008"/>
          </a:xfrm>
        </p:spPr>
        <p:txBody>
          <a:bodyPr/>
          <a:lstStyle/>
          <a:p>
            <a:r>
              <a:rPr lang="en-US" sz="1800" dirty="0" smtClean="0"/>
              <a:t>This lesson will cover…</a:t>
            </a:r>
          </a:p>
          <a:p>
            <a:endParaRPr lang="en-US" dirty="0"/>
          </a:p>
        </p:txBody>
      </p:sp>
      <p:pic>
        <p:nvPicPr>
          <p:cNvPr id="18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1963092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26014" y="2041565"/>
            <a:ext cx="6545922" cy="3231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dirty="0" smtClean="0"/>
              <a:t>What is Medicare Advantage (MA)?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28297" y="3611882"/>
            <a:ext cx="6277971" cy="3231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dirty="0" smtClean="0"/>
              <a:t>CMS Employer Group Waiver Plans</a:t>
            </a:r>
            <a:endParaRPr lang="en-US" strike="sngStrike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228299" y="3070746"/>
            <a:ext cx="1374800" cy="32316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r>
              <a:rPr lang="en-US" dirty="0" smtClean="0"/>
              <a:t>MA products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41947" y="5268045"/>
            <a:ext cx="5145063" cy="295466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>
              <a:lnSpc>
                <a:spcPct val="90000"/>
              </a:lnSpc>
              <a:spcBef>
                <a:spcPct val="80000"/>
              </a:spcBef>
              <a:buClr>
                <a:srgbClr val="0091CA"/>
              </a:buClr>
              <a:buSzPct val="100000"/>
            </a:pPr>
            <a:r>
              <a:rPr lang="en-US" dirty="0">
                <a:latin typeface="Arial" pitchFamily="34" charset="0"/>
                <a:cs typeface="Arial" pitchFamily="34" charset="0"/>
              </a:rPr>
              <a:t>MA HMO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network sharing </a:t>
            </a:r>
            <a:r>
              <a:rPr lang="en-US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transplant services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807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68162" y="1946542"/>
            <a:ext cx="8054570" cy="3916363"/>
          </a:xfrm>
        </p:spPr>
        <p:txBody>
          <a:bodyPr tIns="45720" rIns="91440" bIns="45720"/>
          <a:lstStyle/>
          <a:p>
            <a:pPr marL="290513" indent="-290513" eaLnBrk="1" hangingPunct="1">
              <a:spcBef>
                <a:spcPct val="100000"/>
              </a:spcBef>
            </a:pPr>
            <a:r>
              <a:rPr lang="en-US" sz="1800" b="1" dirty="0" smtClean="0">
                <a:solidFill>
                  <a:srgbClr val="417191"/>
                </a:solidFill>
              </a:rPr>
              <a:t>Medicare Advantage (MA) or “ Part C”, </a:t>
            </a:r>
            <a:r>
              <a:rPr lang="en-US" sz="1800" dirty="0" smtClean="0">
                <a:solidFill>
                  <a:srgbClr val="417191"/>
                </a:solidFill>
              </a:rPr>
              <a:t> </a:t>
            </a:r>
            <a:r>
              <a:rPr lang="en-US" sz="1800" dirty="0" smtClean="0"/>
              <a:t>is a government program under which Medicare beneficiaries can opt out of traditional Medicare and enroll with a private insurance carrier, such as a</a:t>
            </a:r>
            <a:r>
              <a:rPr lang="en-US" sz="1800" dirty="0"/>
              <a:t> </a:t>
            </a:r>
            <a:r>
              <a:rPr lang="en-US" sz="1800" dirty="0" smtClean="0"/>
              <a:t>BCBS Plan. </a:t>
            </a:r>
          </a:p>
          <a:p>
            <a:pPr marL="0" indent="0" eaLnBrk="1" hangingPunct="1">
              <a:spcBef>
                <a:spcPct val="100000"/>
              </a:spcBef>
              <a:buNone/>
            </a:pPr>
            <a:endParaRPr lang="en-US" sz="1800" dirty="0" smtClean="0"/>
          </a:p>
          <a:p>
            <a:pPr marL="290513" indent="-290513" eaLnBrk="1" hangingPunct="1">
              <a:spcBef>
                <a:spcPct val="100000"/>
              </a:spcBef>
            </a:pPr>
            <a:r>
              <a:rPr lang="en-US" sz="1800" b="1" dirty="0" smtClean="0">
                <a:solidFill>
                  <a:srgbClr val="417191"/>
                </a:solidFill>
              </a:rPr>
              <a:t>MA </a:t>
            </a:r>
            <a:r>
              <a:rPr lang="en-US" sz="1800" dirty="0" smtClean="0"/>
              <a:t>products must cover, at a minimum, the same services as original Medicare (Parts A and B) and often offer additional benefits like prescription drug, vision and dental or cover deductibles/coinsurance.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15018"/>
            <a:ext cx="82296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Medicare Advantage</a:t>
            </a:r>
            <a:r>
              <a:rPr lang="en-US" sz="2400" strike="sngStrike" dirty="0" smtClean="0">
                <a:solidFill>
                  <a:srgbClr val="FF0000"/>
                </a:solidFill>
              </a:rPr>
              <a:t/>
            </a:r>
            <a:br>
              <a:rPr lang="en-US" sz="2400" strike="sngStrike" dirty="0" smtClean="0">
                <a:solidFill>
                  <a:srgbClr val="FF0000"/>
                </a:solidFill>
              </a:rPr>
            </a:b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</a:rPr>
              <a:t>What is it?</a:t>
            </a:r>
            <a:endParaRPr lang="en-US" sz="1800" b="0" i="1" strike="sngStrike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5377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770951"/>
            <a:ext cx="8229600" cy="681182"/>
          </a:xfrm>
        </p:spPr>
        <p:txBody>
          <a:bodyPr/>
          <a:lstStyle/>
          <a:p>
            <a:r>
              <a:rPr lang="en-US" sz="2400" dirty="0" smtClean="0"/>
              <a:t>Medicare Advantage </a:t>
            </a:r>
            <a:br>
              <a:rPr lang="en-US" sz="2400" dirty="0" smtClean="0"/>
            </a:b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</a:rPr>
              <a:t>Premiums and CMS Reimbursement</a:t>
            </a:r>
            <a:endParaRPr lang="en-US" sz="1800" b="0" i="1" strike="sngStrike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468630" y="1891701"/>
            <a:ext cx="8286750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227013" indent="-227013" eaLnBrk="0" hangingPunct="0">
              <a:lnSpc>
                <a:spcPct val="95000"/>
              </a:lnSpc>
              <a:spcBef>
                <a:spcPct val="10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b="0" dirty="0">
                <a:latin typeface="Arial" pitchFamily="34" charset="0"/>
                <a:cs typeface="Arial" pitchFamily="34" charset="0"/>
              </a:rPr>
              <a:t>Under MA, the member is responsible for paying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the Medicare premium to the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Centers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for Medicare &amp; Medicaid Services (CMS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and if applicable, any additional premium to the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private health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plan.</a:t>
            </a:r>
            <a:endParaRPr lang="en-US" b="0" dirty="0"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lnSpc>
                <a:spcPct val="95000"/>
              </a:lnSpc>
              <a:spcBef>
                <a:spcPct val="10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CMS reimburses the private health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plan a fixed amount for </a:t>
            </a:r>
            <a:r>
              <a:rPr lang="en-US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member’s care. The </a:t>
            </a:r>
            <a:r>
              <a:rPr lang="en-US" dirty="0">
                <a:latin typeface="Arial" pitchFamily="34" charset="0"/>
                <a:cs typeface="Arial" pitchFamily="34" charset="0"/>
              </a:rPr>
              <a:t>CMS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reimbursement is </a:t>
            </a:r>
            <a:r>
              <a:rPr lang="en-US" dirty="0">
                <a:latin typeface="Arial" pitchFamily="34" charset="0"/>
                <a:cs typeface="Arial" pitchFamily="34" charset="0"/>
              </a:rPr>
              <a:t>based on the member’s geographic location, among other factors.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lnSpc>
                <a:spcPct val="95000"/>
              </a:lnSpc>
              <a:spcBef>
                <a:spcPct val="10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private health plans participating in MA and receiving reimbursement from CMS must comply with the rules set by Medicare.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7554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541308"/>
              </p:ext>
            </p:extLst>
          </p:nvPr>
        </p:nvGraphicFramePr>
        <p:xfrm>
          <a:off x="191069" y="2024415"/>
          <a:ext cx="8789157" cy="4731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722"/>
                <a:gridCol w="6182435"/>
              </a:tblGrid>
              <a:tr h="416211"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78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/>
                        <a:t>LPPO (Local Preferred Provider Organization)</a:t>
                      </a:r>
                      <a:r>
                        <a:rPr lang="en-US" sz="1200" b="0" u="none" baseline="0" dirty="0" smtClean="0"/>
                        <a:t> </a:t>
                      </a:r>
                      <a:r>
                        <a:rPr lang="en-US" sz="1200" b="0" u="none" dirty="0" smtClean="0"/>
                        <a:t>and RPPO (Regional Preferred Provider Organization).</a:t>
                      </a:r>
                      <a:endParaRPr lang="en-US" sz="12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Member receives a higher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 level of benefit for care obtained from any provider designated as a PPO provider. </a:t>
                      </a: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PCPs/referrals to specialists are not required.   </a:t>
                      </a:r>
                      <a:endParaRPr 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60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HMO</a:t>
                      </a:r>
                      <a:r>
                        <a:rPr lang="en-US" sz="1200" b="0" baseline="0" dirty="0" smtClean="0"/>
                        <a:t> (</a:t>
                      </a:r>
                      <a:r>
                        <a:rPr lang="en-US" sz="1200" b="0" dirty="0" smtClean="0"/>
                        <a:t>Health Maintenance Organization)</a:t>
                      </a:r>
                    </a:p>
                    <a:p>
                      <a:endParaRPr lang="en-US" sz="12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Member receives the highest level of benefits when he/she obtains services from their primary care provider/group and complies with referral authorization requirements for care.</a:t>
                      </a:r>
                      <a:endParaRPr 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31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strike="noStrike" dirty="0" smtClean="0">
                          <a:solidFill>
                            <a:schemeClr val="tx1"/>
                          </a:solidFill>
                        </a:rPr>
                        <a:t>HMO-POS (Health Maintenance Organization/Point of Service)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Member receives a higher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 level of benefit for care obtained from any provider designated as a POS provider. </a:t>
                      </a: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PCPs/referrals to specialists are not required.</a:t>
                      </a:r>
                      <a:endParaRPr 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3135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/>
                        <a:t>MSA-Medical Savings Account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-342900" algn="l">
                        <a:spcAft>
                          <a:spcPts val="200"/>
                        </a:spcAft>
                        <a:buClr>
                          <a:srgbClr val="417191"/>
                        </a:buClr>
                        <a:buFontTx/>
                        <a:buNone/>
                      </a:pPr>
                      <a:r>
                        <a:rPr lang="en-US" sz="1200" b="0" dirty="0" smtClean="0"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A high-deductible health plan combined with a medical savings account that can be used to pay for medical costs until the deductible</a:t>
                      </a:r>
                      <a:r>
                        <a:rPr lang="en-US" sz="1200" b="0" baseline="0" dirty="0" smtClean="0"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 </a:t>
                      </a:r>
                      <a:r>
                        <a:rPr lang="en-US" sz="1200" b="0" dirty="0" smtClean="0"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is met. 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1839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/>
                        <a:t>SNP-Special</a:t>
                      </a:r>
                      <a:r>
                        <a:rPr lang="en-US" sz="1200" b="0" baseline="0" dirty="0" smtClean="0"/>
                        <a:t> Needs Plan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HMO Plan where 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nrollment is limited to individuals with severe or disabling chronic conditions, institutionalized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individuals, or those entitled to Medicaid. 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Plans coordinate benefits, providers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drug formularies to meet the needs of these members.   </a:t>
                      </a:r>
                    </a:p>
                  </a:txBody>
                  <a:tcPr/>
                </a:tc>
              </a:tr>
              <a:tr h="513135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/>
                        <a:t>Cost Plans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Similar to an HMO, however,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 services received b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non-network providers are covered as they would be by original Medicare and subject to Part A and B cost sharing.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839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/>
                        <a:t>PFFS-Private</a:t>
                      </a:r>
                      <a:r>
                        <a:rPr lang="en-US" sz="1200" b="0" baseline="0" dirty="0" smtClean="0"/>
                        <a:t> Fee for Service 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rgbClr val="41719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 members can see any Medicare approved provider that agrees to see them and accepts the Plan’s payment terms.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dirty="0" smtClean="0">
                          <a:latin typeface="Arial" pitchFamily="34" charset="0"/>
                          <a:ea typeface="ヒラギノ角ゴ Pro W3"/>
                          <a:cs typeface="Arial" pitchFamily="34" charset="0"/>
                        </a:rPr>
                        <a:t>Providers can chose to see members on a case-by-case basis.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43552" y="1541059"/>
            <a:ext cx="8229600" cy="685800"/>
          </a:xfrm>
        </p:spPr>
        <p:txBody>
          <a:bodyPr/>
          <a:lstStyle/>
          <a:p>
            <a:r>
              <a:rPr lang="en-US" dirty="0" smtClean="0"/>
              <a:t>CMS allows private insurers to offer the following MA products.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86738"/>
            <a:ext cx="8229600" cy="681182"/>
          </a:xfrm>
        </p:spPr>
        <p:txBody>
          <a:bodyPr/>
          <a:lstStyle/>
          <a:p>
            <a:r>
              <a:rPr lang="en-US" sz="2400" dirty="0" smtClean="0"/>
              <a:t>Medicare Advantage</a:t>
            </a:r>
            <a:br>
              <a:rPr lang="en-US" sz="2400" dirty="0" smtClean="0"/>
            </a:br>
            <a:r>
              <a:rPr lang="en-US" sz="1800" i="1" dirty="0" smtClean="0"/>
              <a:t>Products 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743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433052" y="3064246"/>
            <a:ext cx="8439486" cy="33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169863" indent="-169863" eaLnBrk="0" hangingPunct="0">
              <a:spcBef>
                <a:spcPts val="18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Employer groups must offer MA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HMO or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Local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PPO products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in order to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take advantage of the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waiver.</a:t>
            </a:r>
            <a:endParaRPr lang="en-US" b="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ts val="1800"/>
              </a:spcBef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Inter-Plan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Medicare Advantage Program policy requirements addressing the use of the CMS Employer Group Waiver apply to all Plans whether or not they offer an MA product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This ensures members have access to providers regardless of where services are needed.</a:t>
            </a:r>
            <a:endParaRPr lang="en-US" b="0" dirty="0">
              <a:latin typeface="Arial" pitchFamily="34" charset="0"/>
              <a:cs typeface="Arial" pitchFamily="34" charset="0"/>
            </a:endParaRPr>
          </a:p>
          <a:p>
            <a:pPr marL="573088" lvl="1" indent="-227013" eaLnBrk="0" hangingPunct="0">
              <a:buClr>
                <a:srgbClr val="417191"/>
              </a:buClr>
              <a:buSzPct val="100000"/>
              <a:buFontTx/>
              <a:buChar char="–"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Par/Host Plans must ensure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their staff members and local providers are educated about MA, its products and EGWP in order to properly service inquiries.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7199" y="1655379"/>
            <a:ext cx="8229601" cy="1387366"/>
          </a:xfrm>
          <a:prstGeom prst="roundRect">
            <a:avLst>
              <a:gd name="adj" fmla="val 9536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182880" tIns="0" anchor="ctr" anchorCtr="0"/>
          <a:lstStyle/>
          <a:p>
            <a:pPr eaLnBrk="0" hangingPunct="0">
              <a:lnSpc>
                <a:spcPts val="24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dirty="0" smtClean="0">
                <a:latin typeface="Arial" pitchFamily="34" charset="0"/>
                <a:ea typeface="ヒラギノ角ゴ Pro W3"/>
                <a:cs typeface="Arial" pitchFamily="34" charset="0"/>
              </a:rPr>
              <a:t>Under CMS Employer Group Waiver Plans (EGWP), CMS allows MA PPO and HMO group health plans to enroll all Medicare-eligible members in areas where provider networks do not exist or are more limited than non EGWP requirements wherever they reside.</a:t>
            </a:r>
            <a:endParaRPr lang="en-US" dirty="0"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36913" y="798739"/>
            <a:ext cx="82296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Medicare Advantage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</a:rPr>
              <a:t>CMS </a:t>
            </a:r>
            <a:r>
              <a:rPr lang="en-US" sz="1800" i="1" dirty="0">
                <a:solidFill>
                  <a:schemeClr val="accent1">
                    <a:lumMod val="50000"/>
                  </a:schemeClr>
                </a:solidFill>
              </a:rPr>
              <a:t>Employer Group Waiver </a:t>
            </a: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</a:rPr>
              <a:t>Plans</a:t>
            </a:r>
            <a:endParaRPr lang="en-US" sz="18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7138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047164"/>
            <a:ext cx="9144000" cy="4810836"/>
          </a:xfrm>
          <a:prstGeom prst="rect">
            <a:avLst/>
          </a:prstGeom>
          <a:solidFill>
            <a:srgbClr val="F8F2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3" name="Text Box 4"/>
          <p:cNvSpPr>
            <a:spLocks noGrp="1" noChangeArrowheads="1"/>
          </p:cNvSpPr>
          <p:nvPr>
            <p:ph idx="1"/>
          </p:nvPr>
        </p:nvSpPr>
        <p:spPr>
          <a:xfrm>
            <a:off x="457200" y="2274483"/>
            <a:ext cx="8229600" cy="4486275"/>
          </a:xfrm>
        </p:spPr>
        <p:txBody>
          <a:bodyPr/>
          <a:lstStyle/>
          <a:p>
            <a:pPr marL="174625" indent="-174625">
              <a:spcBef>
                <a:spcPct val="95000"/>
              </a:spcBef>
            </a:pPr>
            <a:r>
              <a:rPr lang="en-US" sz="1800" dirty="0" smtClean="0"/>
              <a:t>CMS’ Medical Policy applies to members enrolled in MA.</a:t>
            </a:r>
          </a:p>
          <a:p>
            <a:pPr marL="174625" indent="-174625">
              <a:spcBef>
                <a:spcPct val="95000"/>
              </a:spcBef>
            </a:pPr>
            <a:r>
              <a:rPr lang="en-US" sz="1800" dirty="0" smtClean="0"/>
              <a:t>MA adjudication generally follows CMS reimbursement methodology and may include procedures BCBS Plans do not normally follow. </a:t>
            </a:r>
          </a:p>
          <a:p>
            <a:pPr marL="174625" indent="-174625">
              <a:spcBef>
                <a:spcPct val="95000"/>
              </a:spcBef>
            </a:pPr>
            <a:r>
              <a:rPr lang="en-US" sz="1800" dirty="0" smtClean="0"/>
              <a:t>Processing MA claims may require data elements not required by ITS system edits (e.g. Service Facility Zip Code).</a:t>
            </a:r>
          </a:p>
          <a:p>
            <a:pPr marL="466725" lvl="1" indent="-174625">
              <a:spcBef>
                <a:spcPct val="95000"/>
              </a:spcBef>
            </a:pPr>
            <a:r>
              <a:rPr lang="en-US" dirty="0" smtClean="0"/>
              <a:t> Plans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are encouraged to request missing information via a BlueSquared General Inquiry.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200" y="1674486"/>
            <a:ext cx="8229600" cy="685800"/>
          </a:xfrm>
        </p:spPr>
        <p:txBody>
          <a:bodyPr/>
          <a:lstStyle/>
          <a:p>
            <a:r>
              <a:rPr lang="en-US" sz="1800" dirty="0" smtClean="0"/>
              <a:t>Key considerations for claims handling of MA products are:</a:t>
            </a:r>
          </a:p>
          <a:p>
            <a:endParaRPr lang="en-US" sz="1800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37901"/>
            <a:ext cx="8686800" cy="708762"/>
          </a:xfrm>
        </p:spPr>
        <p:txBody>
          <a:bodyPr/>
          <a:lstStyle/>
          <a:p>
            <a:r>
              <a:rPr lang="en-US" sz="2400" dirty="0" smtClean="0"/>
              <a:t>Medicare Advantage </a:t>
            </a:r>
            <a:br>
              <a:rPr lang="en-US" sz="2400" dirty="0" smtClean="0"/>
            </a:br>
            <a:r>
              <a:rPr lang="en-US" sz="1800" i="1" dirty="0" smtClean="0"/>
              <a:t>Claims Handling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1800" b="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9124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7199" y="5895832"/>
            <a:ext cx="8229602" cy="962167"/>
          </a:xfrm>
          <a:prstGeom prst="rect">
            <a:avLst/>
          </a:prstGeom>
          <a:solidFill>
            <a:srgbClr val="F8F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idx="13"/>
          </p:nvPr>
        </p:nvSpPr>
        <p:spPr>
          <a:xfrm>
            <a:off x="457200" y="1743057"/>
            <a:ext cx="8686800" cy="919444"/>
          </a:xfrm>
        </p:spPr>
        <p:txBody>
          <a:bodyPr/>
          <a:lstStyle/>
          <a:p>
            <a:r>
              <a:rPr lang="en-US" sz="1600" dirty="0" smtClean="0"/>
              <a:t>Control/Home Plans need specific information submitted by providers to adjudicate MA claims accurately and timely. As such, Par/Host Plans must send the following 12 data elements to the Control/Home Plan on the Submission Format (SF) when submitted by providers:</a:t>
            </a:r>
          </a:p>
          <a:p>
            <a:endParaRPr lang="en-US" sz="2000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33585" y="806450"/>
            <a:ext cx="8315864" cy="681182"/>
          </a:xfrm>
        </p:spPr>
        <p:txBody>
          <a:bodyPr lIns="0" tIns="0">
            <a:noAutofit/>
          </a:bodyPr>
          <a:lstStyle/>
          <a:p>
            <a:r>
              <a:rPr lang="en-US" sz="2400" dirty="0" smtClean="0"/>
              <a:t>Medicare Advantage</a:t>
            </a:r>
            <a:br>
              <a:rPr lang="en-US" sz="2400" dirty="0" smtClean="0"/>
            </a:br>
            <a:r>
              <a:rPr lang="en-US" sz="1800" b="0" i="1" dirty="0" smtClean="0">
                <a:solidFill>
                  <a:schemeClr val="accent1">
                    <a:lumMod val="50000"/>
                  </a:schemeClr>
                </a:solidFill>
              </a:rPr>
              <a:t>Non-Network Claims Pricing – Required Data Elements</a:t>
            </a:r>
            <a:r>
              <a:rPr lang="en-US" sz="3000" b="0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000" b="0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3000" b="0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750" name="Text Box 28"/>
          <p:cNvSpPr>
            <a:spLocks noChangeArrowheads="1"/>
          </p:cNvSpPr>
          <p:nvPr/>
        </p:nvSpPr>
        <p:spPr bwMode="blackWhite">
          <a:xfrm>
            <a:off x="457199" y="5959204"/>
            <a:ext cx="8229601" cy="898796"/>
          </a:xfrm>
          <a:prstGeom prst="roundRect">
            <a:avLst>
              <a:gd name="adj" fmla="val 0"/>
            </a:avLst>
          </a:prstGeom>
          <a:noFill/>
          <a:ln w="12700" algn="ctr">
            <a:noFill/>
            <a:miter lim="800000"/>
            <a:headEnd/>
            <a:tailEnd/>
          </a:ln>
        </p:spPr>
        <p:txBody>
          <a:bodyPr lIns="182880" rIns="182880" anchor="ctr"/>
          <a:lstStyle/>
          <a:p>
            <a:pPr algn="ctr">
              <a:lnSpc>
                <a:spcPts val="1900"/>
              </a:lnSpc>
              <a:buClr>
                <a:srgbClr val="0091CA"/>
              </a:buClr>
            </a:pPr>
            <a:r>
              <a:rPr lang="en-US" sz="1300" b="1" dirty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Providers treating MA members must ensure </a:t>
            </a:r>
            <a:r>
              <a:rPr lang="en-US" sz="1300" b="1" dirty="0" smtClean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they </a:t>
            </a:r>
            <a:r>
              <a:rPr lang="en-US" sz="1300" b="1" dirty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submit clean claims </a:t>
            </a:r>
            <a:r>
              <a:rPr lang="en-US" sz="1300" b="1" dirty="0" smtClean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(</a:t>
            </a:r>
            <a:r>
              <a:rPr lang="en-US" sz="1300" b="1" dirty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no </a:t>
            </a:r>
            <a:r>
              <a:rPr lang="en-US" sz="1300" b="1" dirty="0" smtClean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defect,</a:t>
            </a:r>
            <a:br>
              <a:rPr lang="en-US" sz="1300" b="1" dirty="0" smtClean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</a:br>
            <a:r>
              <a:rPr lang="en-US" sz="1300" b="1" dirty="0" smtClean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impropriety</a:t>
            </a:r>
            <a:r>
              <a:rPr lang="en-US" sz="1300" b="1" dirty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, or lack of any required substantiating documentation) according to the Medicare Managed Care </a:t>
            </a:r>
            <a:r>
              <a:rPr lang="en-US" sz="1300" b="1" dirty="0" smtClean="0">
                <a:solidFill>
                  <a:srgbClr val="41719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Manual.</a:t>
            </a:r>
            <a:endParaRPr lang="en-US" sz="1300" b="1" strike="sngStrike" dirty="0">
              <a:solidFill>
                <a:srgbClr val="FF0000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31751" name="Line 9"/>
          <p:cNvSpPr>
            <a:spLocks noChangeShapeType="1"/>
          </p:cNvSpPr>
          <p:nvPr/>
        </p:nvSpPr>
        <p:spPr bwMode="gray">
          <a:xfrm>
            <a:off x="665163" y="2690900"/>
            <a:ext cx="8150225" cy="0"/>
          </a:xfrm>
          <a:prstGeom prst="line">
            <a:avLst/>
          </a:prstGeom>
          <a:noFill/>
          <a:ln w="19050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7" name="Rectangle 6"/>
          <p:cNvSpPr>
            <a:spLocks noChangeArrowheads="1"/>
          </p:cNvSpPr>
          <p:nvPr/>
        </p:nvSpPr>
        <p:spPr bwMode="auto">
          <a:xfrm>
            <a:off x="471691" y="2763880"/>
            <a:ext cx="4075112" cy="2901950"/>
          </a:xfrm>
          <a:prstGeom prst="rect">
            <a:avLst/>
          </a:prstGeom>
          <a:solidFill>
            <a:srgbClr val="DAE7F6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tIns="0"/>
          <a:lstStyle/>
          <a:p>
            <a:pPr marL="174625" indent="-174625"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endParaRPr lang="en-US" b="0"/>
          </a:p>
        </p:txBody>
      </p:sp>
      <p:sp>
        <p:nvSpPr>
          <p:cNvPr id="31758" name="Rectangle 3"/>
          <p:cNvSpPr>
            <a:spLocks noChangeArrowheads="1"/>
          </p:cNvSpPr>
          <p:nvPr/>
        </p:nvSpPr>
        <p:spPr bwMode="auto">
          <a:xfrm>
            <a:off x="600896" y="2811505"/>
            <a:ext cx="3881437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National Provider Identifier (NPI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).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dirty="0">
                <a:latin typeface="Arial" pitchFamily="34" charset="0"/>
                <a:cs typeface="Arial" pitchFamily="34" charset="0"/>
              </a:rPr>
              <a:t>Source of Referral for Admission (one alpha-numeric character indicating transfer or admission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).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dirty="0">
                <a:latin typeface="Arial" pitchFamily="34" charset="0"/>
                <a:cs typeface="Arial" pitchFamily="34" charset="0"/>
              </a:rPr>
              <a:t>Core Based Statistical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Area.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Treatment Authorization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Code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Admitting Diagnosis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Code.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dirty="0">
                <a:latin typeface="Arial" pitchFamily="34" charset="0"/>
                <a:cs typeface="Arial" pitchFamily="34" charset="0"/>
              </a:rPr>
              <a:t>Height and Weight for End-Stage Renal Disease (ESRD)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Patients.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Ambulance Pick-Up Zip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Code.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54" name="Rectangle 7"/>
          <p:cNvSpPr>
            <a:spLocks noChangeArrowheads="1"/>
          </p:cNvSpPr>
          <p:nvPr/>
        </p:nvSpPr>
        <p:spPr bwMode="auto">
          <a:xfrm>
            <a:off x="4677438" y="2763880"/>
            <a:ext cx="4041776" cy="2901950"/>
          </a:xfrm>
          <a:prstGeom prst="rect">
            <a:avLst/>
          </a:prstGeom>
          <a:solidFill>
            <a:srgbClr val="DAE7F6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anchor="ctr"/>
          <a:lstStyle/>
          <a:p>
            <a:pPr>
              <a:lnSpc>
                <a:spcPct val="105000"/>
              </a:lnSpc>
              <a:spcBef>
                <a:spcPct val="35000"/>
              </a:spcBef>
            </a:pPr>
            <a:endParaRPr lang="en-US" sz="1200" b="0"/>
          </a:p>
        </p:txBody>
      </p:sp>
      <p:sp>
        <p:nvSpPr>
          <p:cNvPr id="31755" name="Rectangle 4"/>
          <p:cNvSpPr>
            <a:spLocks noChangeArrowheads="1"/>
          </p:cNvSpPr>
          <p:nvPr/>
        </p:nvSpPr>
        <p:spPr bwMode="auto">
          <a:xfrm>
            <a:off x="4837775" y="2763880"/>
            <a:ext cx="3881438" cy="2862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dirty="0">
                <a:latin typeface="Arial" pitchFamily="34" charset="0"/>
                <a:cs typeface="Arial" pitchFamily="34" charset="0"/>
              </a:rPr>
              <a:t>HIPPS Code for Home Health, Skilled Nursing and Inpatient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Rehabilitation.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dirty="0">
                <a:latin typeface="Arial" pitchFamily="34" charset="0"/>
                <a:cs typeface="Arial" pitchFamily="34" charset="0"/>
              </a:rPr>
              <a:t>Taxonomy Code if the provider represents an institution with more than one subpart to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bill.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Certified Registered Nurse Anesthetists (CRNA) Specialty Code (CC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).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Service Facility ZIP Code (if different than billing ZIP Code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).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4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Present on Admission (POA)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Indicator.</a:t>
            </a:r>
          </a:p>
          <a:p>
            <a:pPr eaLnBrk="0" hangingPunct="0">
              <a:spcBef>
                <a:spcPct val="45000"/>
              </a:spcBef>
              <a:buClr>
                <a:srgbClr val="417191"/>
              </a:buClr>
              <a:buSzPct val="100000"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*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Note: SF required data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lements are identified in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BOLD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.*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8834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CBSA Template">
  <a:themeElements>
    <a:clrScheme name="BCBSA">
      <a:dk1>
        <a:sysClr val="windowText" lastClr="000000"/>
      </a:dk1>
      <a:lt1>
        <a:sysClr val="window" lastClr="FFFFFF"/>
      </a:lt1>
      <a:dk2>
        <a:srgbClr val="CCE1EC"/>
      </a:dk2>
      <a:lt2>
        <a:srgbClr val="8FCAE7"/>
      </a:lt2>
      <a:accent1>
        <a:srgbClr val="0094D7"/>
      </a:accent1>
      <a:accent2>
        <a:srgbClr val="006086"/>
      </a:accent2>
      <a:accent3>
        <a:srgbClr val="003359"/>
      </a:accent3>
      <a:accent4>
        <a:srgbClr val="F1E5C7"/>
      </a:accent4>
      <a:accent5>
        <a:srgbClr val="8B6900"/>
      </a:accent5>
      <a:accent6>
        <a:srgbClr val="BF311A"/>
      </a:accent6>
      <a:hlink>
        <a:srgbClr val="0094D7"/>
      </a:hlink>
      <a:folHlink>
        <a:srgbClr val="1E1E1E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IVIDER PAGES">
  <a:themeElements>
    <a:clrScheme name="BCBSA">
      <a:dk1>
        <a:sysClr val="windowText" lastClr="000000"/>
      </a:dk1>
      <a:lt1>
        <a:sysClr val="window" lastClr="FFFFFF"/>
      </a:lt1>
      <a:dk2>
        <a:srgbClr val="CCE1EC"/>
      </a:dk2>
      <a:lt2>
        <a:srgbClr val="8FCAE7"/>
      </a:lt2>
      <a:accent1>
        <a:srgbClr val="0094D7"/>
      </a:accent1>
      <a:accent2>
        <a:srgbClr val="006086"/>
      </a:accent2>
      <a:accent3>
        <a:srgbClr val="003359"/>
      </a:accent3>
      <a:accent4>
        <a:srgbClr val="F1E5C7"/>
      </a:accent4>
      <a:accent5>
        <a:srgbClr val="8B6900"/>
      </a:accent5>
      <a:accent6>
        <a:srgbClr val="BF311A"/>
      </a:accent6>
      <a:hlink>
        <a:srgbClr val="0094D7"/>
      </a:hlink>
      <a:folHlink>
        <a:srgbClr val="1E1E1E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8336</TotalTime>
  <Words>2156</Words>
  <Application>Microsoft Office PowerPoint</Application>
  <PresentationFormat>On-screen Show (4:3)</PresentationFormat>
  <Paragraphs>205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BCBSA Template</vt:lpstr>
      <vt:lpstr>DIVIDER PAGES</vt:lpstr>
      <vt:lpstr>Introduction to Medicare Advantage</vt:lpstr>
      <vt:lpstr>Why Learn About Inter-Plan Programs (IPP)?</vt:lpstr>
      <vt:lpstr>Introduction to Medicare Advantage</vt:lpstr>
      <vt:lpstr>Medicare Advantage What is it?</vt:lpstr>
      <vt:lpstr>Medicare Advantage  Premiums and CMS Reimbursement</vt:lpstr>
      <vt:lpstr>Medicare Advantage Products Summary</vt:lpstr>
      <vt:lpstr>Medicare Advantage CMS Employer Group Waiver Plans</vt:lpstr>
      <vt:lpstr>Medicare Advantage  Claims Handling    </vt:lpstr>
      <vt:lpstr>Medicare Advantage Non-Network Claims Pricing – Required Data Elements </vt:lpstr>
      <vt:lpstr>Medicare Advantage  PPO Network Sharing</vt:lpstr>
      <vt:lpstr>Medicare Advantage  MA PPO Network Sharing Claims vs Non-Network Claims</vt:lpstr>
      <vt:lpstr>Medicare Advantage  MA HMO Network Sharing for Transplant Services</vt:lpstr>
      <vt:lpstr>Medicare Advantage  </vt:lpstr>
      <vt:lpstr>Medicare Advantage  Claim Appeals   </vt:lpstr>
      <vt:lpstr>Medicare Advantage  </vt:lpstr>
      <vt:lpstr>Medicare Advantage Claim Appeals - Member and Provider Appeals Flow</vt:lpstr>
      <vt:lpstr>Resources for More Information  </vt:lpstr>
    </vt:vector>
  </TitlesOfParts>
  <Company>Blue Cross Blue Shield Association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jewillia</dc:creator>
  <cp:lastModifiedBy>Pickett, Jocelyn</cp:lastModifiedBy>
  <cp:revision>584</cp:revision>
  <cp:lastPrinted>2013-08-01T18:20:45Z</cp:lastPrinted>
  <dcterms:created xsi:type="dcterms:W3CDTF">2011-02-15T16:50:41Z</dcterms:created>
  <dcterms:modified xsi:type="dcterms:W3CDTF">2017-10-20T15:30:39Z</dcterms:modified>
</cp:coreProperties>
</file>